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2" r:id="rId4"/>
  </p:sldMasterIdLst>
  <p:notesMasterIdLst>
    <p:notesMasterId r:id="rId12"/>
  </p:notesMasterIdLst>
  <p:sldIdLst>
    <p:sldId id="312" r:id="rId5"/>
    <p:sldId id="321" r:id="rId6"/>
    <p:sldId id="322" r:id="rId7"/>
    <p:sldId id="313" r:id="rId8"/>
    <p:sldId id="323" r:id="rId9"/>
    <p:sldId id="320" r:id="rId10"/>
    <p:sldId id="314" r:id="rId11"/>
  </p:sldIdLst>
  <p:sldSz cx="12192000" cy="6858000"/>
  <p:notesSz cx="6797675" cy="987425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24D"/>
    <a:srgbClr val="584B6F"/>
    <a:srgbClr val="FFF5C1"/>
    <a:srgbClr val="EE8221"/>
    <a:srgbClr val="D7EEF9"/>
    <a:srgbClr val="BAE6FA"/>
    <a:srgbClr val="B8E6FA"/>
    <a:srgbClr val="CAEBFC"/>
    <a:srgbClr val="CEEDFC"/>
    <a:srgbClr val="C4E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46"/>
    <p:restoredTop sz="94702"/>
  </p:normalViewPr>
  <p:slideViewPr>
    <p:cSldViewPr snapToGrid="0" snapToObjects="1">
      <p:cViewPr varScale="1">
        <p:scale>
          <a:sx n="109" d="100"/>
          <a:sy n="109" d="100"/>
        </p:scale>
        <p:origin x="756"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Plan of Month</c:v>
                </c:pt>
              </c:strCache>
            </c:strRef>
          </c:tx>
          <c:spPr>
            <a:solidFill>
              <a:schemeClr val="accent1"/>
            </a:solidFill>
            <a:ln>
              <a:noFill/>
            </a:ln>
            <a:effectLst/>
          </c:spPr>
          <c:invertIfNegative val="0"/>
          <c:dLbls>
            <c:dLbl>
              <c:idx val="0"/>
              <c:layout>
                <c:manualLayout>
                  <c:x val="-1.3918370401497234E-2"/>
                  <c:y val="-1.243652394912188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1B7-4576-BE6A-B674267B8FF3}"/>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3-31B7-4576-BE6A-B674267B8FF3}"/>
                </c:ext>
                <c:ext xmlns:c15="http://schemas.microsoft.com/office/drawing/2012/chart" uri="{CE6537A1-D6FC-4f65-9D91-7224C49458BB}"/>
              </c:extLst>
            </c:dLbl>
            <c:dLbl>
              <c:idx val="2"/>
              <c:layout>
                <c:manualLayout>
                  <c:x val="-1.3918370401497271E-2"/>
                  <c:y val="8.2910159660812572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1B7-4576-BE6A-B674267B8FF3}"/>
                </c:ext>
                <c:ext xmlns:c15="http://schemas.microsoft.com/office/drawing/2012/chart" uri="{CE6537A1-D6FC-4f65-9D91-7224C49458BB}">
                  <c15:layout/>
                </c:ext>
              </c:extLst>
            </c:dLbl>
            <c:dLbl>
              <c:idx val="5"/>
              <c:layout>
                <c:manualLayout>
                  <c:x val="-1.5906709030282552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1B7-4576-BE6A-B674267B8FF3}"/>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rgbClr val="20124D"/>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 Mau 1&amp;2</c:v>
                </c:pt>
                <c:pt idx="1">
                  <c:v>Nhon Trach 1</c:v>
                </c:pt>
                <c:pt idx="2">
                  <c:v>Nhon Trach 2</c:v>
                </c:pt>
                <c:pt idx="3">
                  <c:v>Hua Na</c:v>
                </c:pt>
                <c:pt idx="4">
                  <c:v>Dakdrinh</c:v>
                </c:pt>
                <c:pt idx="5">
                  <c:v>Vung Ang 1</c:v>
                </c:pt>
                <c:pt idx="6">
                  <c:v>PVPower REC</c:v>
                </c:pt>
              </c:strCache>
            </c:strRef>
          </c:cat>
          <c:val>
            <c:numRef>
              <c:f>Sheet1!$B$2:$B$8</c:f>
              <c:numCache>
                <c:formatCode>General</c:formatCode>
                <c:ptCount val="7"/>
                <c:pt idx="0">
                  <c:v>521</c:v>
                </c:pt>
                <c:pt idx="1">
                  <c:v>0</c:v>
                </c:pt>
                <c:pt idx="2">
                  <c:v>350</c:v>
                </c:pt>
                <c:pt idx="3">
                  <c:v>29</c:v>
                </c:pt>
                <c:pt idx="4">
                  <c:v>80</c:v>
                </c:pt>
                <c:pt idx="5">
                  <c:v>489</c:v>
                </c:pt>
                <c:pt idx="6">
                  <c:v>4</c:v>
                </c:pt>
              </c:numCache>
            </c:numRef>
          </c:val>
          <c:extLst xmlns:c16r2="http://schemas.microsoft.com/office/drawing/2015/06/chart">
            <c:ext xmlns:c16="http://schemas.microsoft.com/office/drawing/2014/chart" uri="{C3380CC4-5D6E-409C-BE32-E72D297353CC}">
              <c16:uniqueId val="{00000000-31B7-4576-BE6A-B674267B8FF3}"/>
            </c:ext>
          </c:extLst>
        </c:ser>
        <c:ser>
          <c:idx val="1"/>
          <c:order val="1"/>
          <c:tx>
            <c:strRef>
              <c:f>Sheet1!$C$1</c:f>
              <c:strCache>
                <c:ptCount val="1"/>
                <c:pt idx="0">
                  <c:v>Estimated monthly results</c:v>
                </c:pt>
              </c:strCache>
            </c:strRef>
          </c:tx>
          <c:spPr>
            <a:solidFill>
              <a:schemeClr val="accent2"/>
            </a:solidFill>
            <a:ln>
              <a:noFill/>
            </a:ln>
            <a:effectLst/>
          </c:spPr>
          <c:invertIfNegative val="0"/>
          <c:dLbls>
            <c:dLbl>
              <c:idx val="6"/>
              <c:layout/>
              <c:tx>
                <c:rich>
                  <a:bodyPr/>
                  <a:lstStyle/>
                  <a:p>
                    <a:r>
                      <a:rPr lang="en-US" dirty="0"/>
                      <a:t>0.3</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B43-4C22-826A-F345395533D8}"/>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rgbClr val="20124D"/>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 Mau 1&amp;2</c:v>
                </c:pt>
                <c:pt idx="1">
                  <c:v>Nhon Trach 1</c:v>
                </c:pt>
                <c:pt idx="2">
                  <c:v>Nhon Trach 2</c:v>
                </c:pt>
                <c:pt idx="3">
                  <c:v>Hua Na</c:v>
                </c:pt>
                <c:pt idx="4">
                  <c:v>Dakdrinh</c:v>
                </c:pt>
                <c:pt idx="5">
                  <c:v>Vung Ang 1</c:v>
                </c:pt>
                <c:pt idx="6">
                  <c:v>PVPower REC</c:v>
                </c:pt>
              </c:strCache>
            </c:strRef>
          </c:cat>
          <c:val>
            <c:numRef>
              <c:f>Sheet1!$C$2:$C$8</c:f>
              <c:numCache>
                <c:formatCode>General</c:formatCode>
                <c:ptCount val="7"/>
                <c:pt idx="0">
                  <c:v>368</c:v>
                </c:pt>
                <c:pt idx="1">
                  <c:v>38</c:v>
                </c:pt>
                <c:pt idx="2">
                  <c:v>219</c:v>
                </c:pt>
                <c:pt idx="3">
                  <c:v>57</c:v>
                </c:pt>
                <c:pt idx="4">
                  <c:v>55</c:v>
                </c:pt>
                <c:pt idx="5">
                  <c:v>441</c:v>
                </c:pt>
                <c:pt idx="6">
                  <c:v>0</c:v>
                </c:pt>
              </c:numCache>
            </c:numRef>
          </c:val>
          <c:extLst xmlns:c16r2="http://schemas.microsoft.com/office/drawing/2015/06/chart">
            <c:ext xmlns:c16="http://schemas.microsoft.com/office/drawing/2014/chart" uri="{C3380CC4-5D6E-409C-BE32-E72D297353CC}">
              <c16:uniqueId val="{00000001-31B7-4576-BE6A-B674267B8FF3}"/>
            </c:ext>
          </c:extLst>
        </c:ser>
        <c:ser>
          <c:idx val="2"/>
          <c:order val="2"/>
          <c:tx>
            <c:strRef>
              <c:f>Sheet1!$D$1</c:f>
              <c:strCache>
                <c:ptCount val="1"/>
                <c:pt idx="0">
                  <c:v>Accumulation in 2023</c:v>
                </c:pt>
              </c:strCache>
            </c:strRef>
          </c:tx>
          <c:spPr>
            <a:solidFill>
              <a:schemeClr val="accent3"/>
            </a:solidFill>
            <a:ln>
              <a:noFill/>
            </a:ln>
            <a:effectLst/>
          </c:spPr>
          <c:invertIfNegative val="0"/>
          <c:dLbls>
            <c:dLbl>
              <c:idx val="0"/>
              <c:layout/>
              <c:tx>
                <c:rich>
                  <a:bodyPr/>
                  <a:lstStyle/>
                  <a:p>
                    <a:r>
                      <a:rPr lang="en-US"/>
                      <a:t>4,979</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1B7-4576-BE6A-B674267B8FF3}"/>
                </c:ext>
                <c:ext xmlns:c15="http://schemas.microsoft.com/office/drawing/2012/chart" uri="{CE6537A1-D6FC-4f65-9D91-7224C49458BB}">
                  <c15:layout/>
                </c:ext>
              </c:extLst>
            </c:dLbl>
            <c:dLbl>
              <c:idx val="2"/>
              <c:layout/>
              <c:tx>
                <c:rich>
                  <a:bodyPr/>
                  <a:lstStyle/>
                  <a:p>
                    <a:r>
                      <a:rPr lang="en-US"/>
                      <a:t>2,723</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1B7-4576-BE6A-B674267B8FF3}"/>
                </c:ext>
                <c:ext xmlns:c15="http://schemas.microsoft.com/office/drawing/2012/chart" uri="{CE6537A1-D6FC-4f65-9D91-7224C49458BB}">
                  <c15:layout/>
                </c:ext>
              </c:extLst>
            </c:dLbl>
            <c:dLbl>
              <c:idx val="5"/>
              <c:layout/>
              <c:tx>
                <c:rich>
                  <a:bodyPr/>
                  <a:lstStyle/>
                  <a:p>
                    <a:r>
                      <a:rPr lang="en-US"/>
                      <a:t>3,943</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1B7-4576-BE6A-B674267B8FF3}"/>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rgbClr val="20124D"/>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 Mau 1&amp;2</c:v>
                </c:pt>
                <c:pt idx="1">
                  <c:v>Nhon Trach 1</c:v>
                </c:pt>
                <c:pt idx="2">
                  <c:v>Nhon Trach 2</c:v>
                </c:pt>
                <c:pt idx="3">
                  <c:v>Hua Na</c:v>
                </c:pt>
                <c:pt idx="4">
                  <c:v>Dakdrinh</c:v>
                </c:pt>
                <c:pt idx="5">
                  <c:v>Vung Ang 1</c:v>
                </c:pt>
                <c:pt idx="6">
                  <c:v>PVPower REC</c:v>
                </c:pt>
              </c:strCache>
            </c:strRef>
          </c:cat>
          <c:val>
            <c:numRef>
              <c:f>Sheet1!$D$2:$D$8</c:f>
              <c:numCache>
                <c:formatCode>General</c:formatCode>
                <c:ptCount val="7"/>
                <c:pt idx="0">
                  <c:v>4979</c:v>
                </c:pt>
                <c:pt idx="1">
                  <c:v>713</c:v>
                </c:pt>
                <c:pt idx="2">
                  <c:v>2723</c:v>
                </c:pt>
                <c:pt idx="3">
                  <c:v>563</c:v>
                </c:pt>
                <c:pt idx="4">
                  <c:v>535</c:v>
                </c:pt>
                <c:pt idx="5">
                  <c:v>3943</c:v>
                </c:pt>
                <c:pt idx="6">
                  <c:v>5</c:v>
                </c:pt>
              </c:numCache>
            </c:numRef>
          </c:val>
          <c:extLst xmlns:c16r2="http://schemas.microsoft.com/office/drawing/2015/06/chart">
            <c:ext xmlns:c16="http://schemas.microsoft.com/office/drawing/2014/chart" uri="{C3380CC4-5D6E-409C-BE32-E72D297353CC}">
              <c16:uniqueId val="{00000002-31B7-4576-BE6A-B674267B8FF3}"/>
            </c:ext>
          </c:extLst>
        </c:ser>
        <c:dLbls>
          <c:dLblPos val="outEnd"/>
          <c:showLegendKey val="0"/>
          <c:showVal val="1"/>
          <c:showCatName val="0"/>
          <c:showSerName val="0"/>
          <c:showPercent val="0"/>
          <c:showBubbleSize val="0"/>
        </c:dLbls>
        <c:gapWidth val="150"/>
        <c:overlap val="-25"/>
        <c:axId val="2141241120"/>
        <c:axId val="2141250368"/>
      </c:barChart>
      <c:catAx>
        <c:axId val="214124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0124D"/>
                </a:solidFill>
                <a:latin typeface="+mn-lt"/>
                <a:ea typeface="+mn-ea"/>
                <a:cs typeface="+mn-cs"/>
              </a:defRPr>
            </a:pPr>
            <a:endParaRPr lang="en-US"/>
          </a:p>
        </c:txPr>
        <c:crossAx val="2141250368"/>
        <c:crosses val="autoZero"/>
        <c:auto val="1"/>
        <c:lblAlgn val="ctr"/>
        <c:lblOffset val="100"/>
        <c:noMultiLvlLbl val="0"/>
      </c:catAx>
      <c:valAx>
        <c:axId val="2141250368"/>
        <c:scaling>
          <c:orientation val="minMax"/>
        </c:scaling>
        <c:delete val="1"/>
        <c:axPos val="l"/>
        <c:numFmt formatCode="General" sourceLinked="1"/>
        <c:majorTickMark val="none"/>
        <c:minorTickMark val="none"/>
        <c:tickLblPos val="nextTo"/>
        <c:crossAx val="2141241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rgbClr val="20124D"/>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20124D"/>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Kế hoạch tháng</c:v>
                </c:pt>
              </c:strCache>
            </c:strRef>
          </c:tx>
          <c:spPr>
            <a:solidFill>
              <a:schemeClr val="accent1"/>
            </a:solidFill>
            <a:ln>
              <a:noFill/>
            </a:ln>
            <a:effectLst/>
          </c:spPr>
          <c:invertIfNegative val="0"/>
          <c:dLbls>
            <c:dLbl>
              <c:idx val="0"/>
              <c:layout>
                <c:manualLayout>
                  <c:x val="-2.4065610053740211E-2"/>
                  <c:y val="5.071133629961375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29C-4F35-A4DD-DC3485523BB9}"/>
                </c:ext>
                <c:ext xmlns:c15="http://schemas.microsoft.com/office/drawing/2012/chart" uri="{CE6537A1-D6FC-4f65-9D91-7224C49458BB}">
                  <c15:layout/>
                </c:ext>
              </c:extLst>
            </c:dLbl>
            <c:dLbl>
              <c:idx val="2"/>
              <c:layout>
                <c:manualLayout>
                  <c:x val="-1.8049207540305198E-2"/>
                  <c:y val="5.071133629961375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29C-4F35-A4DD-DC3485523BB9}"/>
                </c:ext>
                <c:ext xmlns:c15="http://schemas.microsoft.com/office/drawing/2012/chart" uri="{CE6537A1-D6FC-4f65-9D91-7224C49458BB}">
                  <c15:layout/>
                </c:ext>
              </c:extLst>
            </c:dLbl>
            <c:dLbl>
              <c:idx val="5"/>
              <c:layout>
                <c:manualLayout>
                  <c:x val="-8.0218700179134038E-3"/>
                  <c:y val="-4.5640202669652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29C-4F35-A4DD-DC3485523BB9}"/>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rgbClr val="20124D"/>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 Mau 1&amp;2</c:v>
                </c:pt>
                <c:pt idx="1">
                  <c:v>Nhon Trach 1</c:v>
                </c:pt>
                <c:pt idx="2">
                  <c:v>Nhon Trach 2</c:v>
                </c:pt>
                <c:pt idx="3">
                  <c:v>Hua Na</c:v>
                </c:pt>
                <c:pt idx="4">
                  <c:v>Dakdrinh</c:v>
                </c:pt>
                <c:pt idx="5">
                  <c:v>Vung Ang 1</c:v>
                </c:pt>
                <c:pt idx="6">
                  <c:v>PV Power Rec</c:v>
                </c:pt>
              </c:strCache>
            </c:strRef>
          </c:cat>
          <c:val>
            <c:numRef>
              <c:f>Sheet1!$B$2:$B$8</c:f>
              <c:numCache>
                <c:formatCode>General</c:formatCode>
                <c:ptCount val="7"/>
                <c:pt idx="0">
                  <c:v>941</c:v>
                </c:pt>
                <c:pt idx="1">
                  <c:v>1</c:v>
                </c:pt>
                <c:pt idx="2">
                  <c:v>698</c:v>
                </c:pt>
                <c:pt idx="3">
                  <c:v>32</c:v>
                </c:pt>
                <c:pt idx="4">
                  <c:v>78</c:v>
                </c:pt>
                <c:pt idx="5">
                  <c:v>953</c:v>
                </c:pt>
                <c:pt idx="6">
                  <c:v>8</c:v>
                </c:pt>
              </c:numCache>
            </c:numRef>
          </c:val>
          <c:extLst xmlns:c16r2="http://schemas.microsoft.com/office/drawing/2015/06/chart">
            <c:ext xmlns:c16="http://schemas.microsoft.com/office/drawing/2014/chart" uri="{C3380CC4-5D6E-409C-BE32-E72D297353CC}">
              <c16:uniqueId val="{00000000-429C-4F35-A4DD-DC3485523BB9}"/>
            </c:ext>
          </c:extLst>
        </c:ser>
        <c:ser>
          <c:idx val="1"/>
          <c:order val="1"/>
          <c:tx>
            <c:strRef>
              <c:f>Sheet1!$C$1</c:f>
              <c:strCache>
                <c:ptCount val="1"/>
                <c:pt idx="0">
                  <c:v>Thực hiện tháng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20124D"/>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 Mau 1&amp;2</c:v>
                </c:pt>
                <c:pt idx="1">
                  <c:v>Nhon Trach 1</c:v>
                </c:pt>
                <c:pt idx="2">
                  <c:v>Nhon Trach 2</c:v>
                </c:pt>
                <c:pt idx="3">
                  <c:v>Hua Na</c:v>
                </c:pt>
                <c:pt idx="4">
                  <c:v>Dakdrinh</c:v>
                </c:pt>
                <c:pt idx="5">
                  <c:v>Vung Ang 1</c:v>
                </c:pt>
                <c:pt idx="6">
                  <c:v>PV Power Rec</c:v>
                </c:pt>
              </c:strCache>
            </c:strRef>
          </c:cat>
          <c:val>
            <c:numRef>
              <c:f>Sheet1!$C$2:$C$8</c:f>
              <c:numCache>
                <c:formatCode>General</c:formatCode>
                <c:ptCount val="7"/>
                <c:pt idx="0">
                  <c:v>785</c:v>
                </c:pt>
                <c:pt idx="1">
                  <c:v>71</c:v>
                </c:pt>
                <c:pt idx="2">
                  <c:v>641</c:v>
                </c:pt>
                <c:pt idx="3">
                  <c:v>66</c:v>
                </c:pt>
                <c:pt idx="4">
                  <c:v>57</c:v>
                </c:pt>
                <c:pt idx="5">
                  <c:v>839</c:v>
                </c:pt>
                <c:pt idx="6">
                  <c:v>1</c:v>
                </c:pt>
              </c:numCache>
            </c:numRef>
          </c:val>
          <c:extLst xmlns:c16r2="http://schemas.microsoft.com/office/drawing/2015/06/chart">
            <c:ext xmlns:c16="http://schemas.microsoft.com/office/drawing/2014/chart" uri="{C3380CC4-5D6E-409C-BE32-E72D297353CC}">
              <c16:uniqueId val="{00000001-429C-4F35-A4DD-DC3485523BB9}"/>
            </c:ext>
          </c:extLst>
        </c:ser>
        <c:ser>
          <c:idx val="2"/>
          <c:order val="2"/>
          <c:tx>
            <c:strRef>
              <c:f>Sheet1!$D$1</c:f>
              <c:strCache>
                <c:ptCount val="1"/>
                <c:pt idx="0">
                  <c:v>Lũy kế năm 2023</c:v>
                </c:pt>
              </c:strCache>
            </c:strRef>
          </c:tx>
          <c:spPr>
            <a:solidFill>
              <a:schemeClr val="accent3"/>
            </a:solidFill>
            <a:ln>
              <a:noFill/>
            </a:ln>
            <a:effectLst/>
          </c:spPr>
          <c:invertIfNegative val="0"/>
          <c:dLbls>
            <c:dLbl>
              <c:idx val="0"/>
              <c:layout/>
              <c:tx>
                <c:rich>
                  <a:bodyPr/>
                  <a:lstStyle/>
                  <a:p>
                    <a:r>
                      <a:rPr lang="en-US"/>
                      <a:t>9,765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29C-4F35-A4DD-DC3485523BB9}"/>
                </c:ext>
                <c:ext xmlns:c15="http://schemas.microsoft.com/office/drawing/2012/chart" uri="{CE6537A1-D6FC-4f65-9D91-7224C49458BB}">
                  <c15:layout/>
                </c:ext>
              </c:extLst>
            </c:dLbl>
            <c:dLbl>
              <c:idx val="1"/>
              <c:layout/>
              <c:tx>
                <c:rich>
                  <a:bodyPr/>
                  <a:lstStyle/>
                  <a:p>
                    <a:r>
                      <a:rPr lang="en-US"/>
                      <a:t>2,095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29C-4F35-A4DD-DC3485523BB9}"/>
                </c:ext>
                <c:ext xmlns:c15="http://schemas.microsoft.com/office/drawing/2012/chart" uri="{CE6537A1-D6FC-4f65-9D91-7224C49458BB}">
                  <c15:layout/>
                </c:ext>
              </c:extLst>
            </c:dLbl>
            <c:dLbl>
              <c:idx val="2"/>
              <c:layout/>
              <c:tx>
                <c:rich>
                  <a:bodyPr/>
                  <a:lstStyle/>
                  <a:p>
                    <a:r>
                      <a:rPr lang="en-US"/>
                      <a:t>5,926</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29C-4F35-A4DD-DC3485523BB9}"/>
                </c:ext>
                <c:ext xmlns:c15="http://schemas.microsoft.com/office/drawing/2012/chart" uri="{CE6537A1-D6FC-4f65-9D91-7224C49458BB}">
                  <c15:layout/>
                </c:ext>
              </c:extLst>
            </c:dLbl>
            <c:dLbl>
              <c:idx val="5"/>
              <c:layout/>
              <c:tx>
                <c:rich>
                  <a:bodyPr/>
                  <a:lstStyle/>
                  <a:p>
                    <a:r>
                      <a:rPr lang="en-US"/>
                      <a:t>7,847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29C-4F35-A4DD-DC3485523BB9}"/>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rgbClr val="20124D"/>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 Mau 1&amp;2</c:v>
                </c:pt>
                <c:pt idx="1">
                  <c:v>Nhon Trach 1</c:v>
                </c:pt>
                <c:pt idx="2">
                  <c:v>Nhon Trach 2</c:v>
                </c:pt>
                <c:pt idx="3">
                  <c:v>Hua Na</c:v>
                </c:pt>
                <c:pt idx="4">
                  <c:v>Dakdrinh</c:v>
                </c:pt>
                <c:pt idx="5">
                  <c:v>Vung Ang 1</c:v>
                </c:pt>
                <c:pt idx="6">
                  <c:v>PV Power Rec</c:v>
                </c:pt>
              </c:strCache>
            </c:strRef>
          </c:cat>
          <c:val>
            <c:numRef>
              <c:f>Sheet1!$D$2:$D$8</c:f>
              <c:numCache>
                <c:formatCode>General</c:formatCode>
                <c:ptCount val="7"/>
                <c:pt idx="0">
                  <c:v>9765</c:v>
                </c:pt>
                <c:pt idx="1">
                  <c:v>2095</c:v>
                </c:pt>
                <c:pt idx="2">
                  <c:v>5926</c:v>
                </c:pt>
                <c:pt idx="3">
                  <c:v>724</c:v>
                </c:pt>
                <c:pt idx="4">
                  <c:v>628</c:v>
                </c:pt>
                <c:pt idx="5">
                  <c:v>7847</c:v>
                </c:pt>
                <c:pt idx="6">
                  <c:v>12</c:v>
                </c:pt>
              </c:numCache>
            </c:numRef>
          </c:val>
          <c:extLst xmlns:c16r2="http://schemas.microsoft.com/office/drawing/2015/06/chart">
            <c:ext xmlns:c16="http://schemas.microsoft.com/office/drawing/2014/chart" uri="{C3380CC4-5D6E-409C-BE32-E72D297353CC}">
              <c16:uniqueId val="{00000002-429C-4F35-A4DD-DC3485523BB9}"/>
            </c:ext>
          </c:extLst>
        </c:ser>
        <c:dLbls>
          <c:showLegendKey val="0"/>
          <c:showVal val="1"/>
          <c:showCatName val="0"/>
          <c:showSerName val="0"/>
          <c:showPercent val="0"/>
          <c:showBubbleSize val="0"/>
        </c:dLbls>
        <c:gapWidth val="150"/>
        <c:overlap val="-25"/>
        <c:axId val="2141240576"/>
        <c:axId val="2141248736"/>
      </c:barChart>
      <c:catAx>
        <c:axId val="214124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0124D"/>
                </a:solidFill>
                <a:latin typeface="+mn-lt"/>
                <a:ea typeface="+mn-ea"/>
                <a:cs typeface="+mn-cs"/>
              </a:defRPr>
            </a:pPr>
            <a:endParaRPr lang="en-US"/>
          </a:p>
        </c:txPr>
        <c:crossAx val="2141248736"/>
        <c:crosses val="autoZero"/>
        <c:auto val="1"/>
        <c:lblAlgn val="ctr"/>
        <c:lblOffset val="100"/>
        <c:noMultiLvlLbl val="0"/>
      </c:catAx>
      <c:valAx>
        <c:axId val="2141248736"/>
        <c:scaling>
          <c:orientation val="minMax"/>
        </c:scaling>
        <c:delete val="1"/>
        <c:axPos val="l"/>
        <c:numFmt formatCode="General" sourceLinked="1"/>
        <c:majorTickMark val="none"/>
        <c:minorTickMark val="none"/>
        <c:tickLblPos val="nextTo"/>
        <c:crossAx val="2141240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20124D"/>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362622BA-93A3-7242-BFCC-B5F9B4EB5907}" type="datetimeFigureOut">
              <a:rPr lang="x-none" smtClean="0"/>
              <a:t>12/12/2023</a:t>
            </a:fld>
            <a:endParaRPr lang="x-none"/>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9C5D04E3-ABB7-B043-A436-71007F91517B}" type="slidenum">
              <a:rPr lang="x-none" smtClean="0"/>
              <a:t>‹#›</a:t>
            </a:fld>
            <a:endParaRPr lang="x-none"/>
          </a:p>
        </p:txBody>
      </p:sp>
    </p:spTree>
    <p:extLst>
      <p:ext uri="{BB962C8B-B14F-4D97-AF65-F5344CB8AC3E}">
        <p14:creationId xmlns:p14="http://schemas.microsoft.com/office/powerpoint/2010/main" val="230140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D04E3-ABB7-B043-A436-71007F91517B}" type="slidenum">
              <a:rPr lang="x-none" smtClean="0"/>
              <a:t>2</a:t>
            </a:fld>
            <a:endParaRPr lang="x-none"/>
          </a:p>
        </p:txBody>
      </p:sp>
    </p:spTree>
    <p:extLst>
      <p:ext uri="{BB962C8B-B14F-4D97-AF65-F5344CB8AC3E}">
        <p14:creationId xmlns:p14="http://schemas.microsoft.com/office/powerpoint/2010/main" val="220301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D04E3-ABB7-B043-A436-71007F91517B}" type="slidenum">
              <a:rPr lang="x-none" smtClean="0"/>
              <a:t>3</a:t>
            </a:fld>
            <a:endParaRPr lang="x-none"/>
          </a:p>
        </p:txBody>
      </p:sp>
    </p:spTree>
    <p:extLst>
      <p:ext uri="{BB962C8B-B14F-4D97-AF65-F5344CB8AC3E}">
        <p14:creationId xmlns:p14="http://schemas.microsoft.com/office/powerpoint/2010/main" val="186221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D04E3-ABB7-B043-A436-71007F91517B}" type="slidenum">
              <a:rPr lang="x-none" smtClean="0"/>
              <a:t>4</a:t>
            </a:fld>
            <a:endParaRPr lang="x-none"/>
          </a:p>
        </p:txBody>
      </p:sp>
    </p:spTree>
    <p:extLst>
      <p:ext uri="{BB962C8B-B14F-4D97-AF65-F5344CB8AC3E}">
        <p14:creationId xmlns:p14="http://schemas.microsoft.com/office/powerpoint/2010/main" val="64502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D04E3-ABB7-B043-A436-71007F91517B}" type="slidenum">
              <a:rPr lang="x-none" smtClean="0"/>
              <a:t>5</a:t>
            </a:fld>
            <a:endParaRPr lang="x-none"/>
          </a:p>
        </p:txBody>
      </p:sp>
    </p:spTree>
    <p:extLst>
      <p:ext uri="{BB962C8B-B14F-4D97-AF65-F5344CB8AC3E}">
        <p14:creationId xmlns:p14="http://schemas.microsoft.com/office/powerpoint/2010/main" val="356567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D04E3-ABB7-B043-A436-71007F91517B}" type="slidenum">
              <a:rPr lang="x-none" smtClean="0"/>
              <a:t>6</a:t>
            </a:fld>
            <a:endParaRPr lang="x-none"/>
          </a:p>
        </p:txBody>
      </p:sp>
    </p:spTree>
    <p:extLst>
      <p:ext uri="{BB962C8B-B14F-4D97-AF65-F5344CB8AC3E}">
        <p14:creationId xmlns:p14="http://schemas.microsoft.com/office/powerpoint/2010/main" val="200867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91C6DD-AC59-114A-9735-1CBDE1A286EE}" type="slidenum">
              <a:rPr lang="x-none" smtClean="0"/>
              <a:t>‹#›</a:t>
            </a:fld>
            <a:endParaRPr lang="x-non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ục lục">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6691C6DD-AC59-114A-9735-1CBDE1A286EE}" type="slidenum">
              <a:rPr lang="x-none" smtClean="0"/>
              <a:t>‹#›</a:t>
            </a:fld>
            <a:endParaRPr lang="x-none" dirty="0"/>
          </a:p>
        </p:txBody>
      </p:sp>
    </p:spTree>
    <p:extLst>
      <p:ext uri="{BB962C8B-B14F-4D97-AF65-F5344CB8AC3E}">
        <p14:creationId xmlns:p14="http://schemas.microsoft.com/office/powerpoint/2010/main" val="75829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6691C6DD-AC59-114A-9735-1CBDE1A286EE}" type="slidenum">
              <a:rPr lang="x-none" smtClean="0"/>
              <a:t>‹#›</a:t>
            </a:fld>
            <a:endParaRPr lang="x-non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91C6DD-AC59-114A-9735-1CBDE1A286EE}" type="slidenum">
              <a:rPr lang="x-none" smtClean="0"/>
              <a:t>‹#›</a:t>
            </a:fld>
            <a:endParaRPr lang="x-none" dirty="0"/>
          </a:p>
        </p:txBody>
      </p:sp>
    </p:spTree>
    <p:extLst>
      <p:ext uri="{BB962C8B-B14F-4D97-AF65-F5344CB8AC3E}">
        <p14:creationId xmlns:p14="http://schemas.microsoft.com/office/powerpoint/2010/main" val="358834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H:\PVP\2020\11 Nhan dien TH POW\Nhan dien POW\Untitled-2-02-02.pngUntitled-2-02-02"/>
          <p:cNvPicPr>
            <a:picLocks noChangeAspect="1"/>
          </p:cNvPicPr>
          <p:nvPr userDrawn="1"/>
        </p:nvPicPr>
        <p:blipFill>
          <a:blip r:embed="rId7">
            <a:alphaModFix amt="35000"/>
          </a:blip>
          <a:srcRect/>
          <a:stretch>
            <a:fillRect/>
          </a:stretch>
        </p:blipFill>
        <p:spPr>
          <a:xfrm>
            <a:off x="5397" y="318"/>
            <a:ext cx="12181205" cy="6857365"/>
          </a:xfrm>
          <a:prstGeom prst="rect">
            <a:avLst/>
          </a:prstGeom>
        </p:spPr>
      </p:pic>
      <p:pic>
        <p:nvPicPr>
          <p:cNvPr id="18" name="Picture 17"/>
          <p:cNvPicPr>
            <a:picLocks noChangeAspect="1"/>
          </p:cNvPicPr>
          <p:nvPr userDrawn="1"/>
        </p:nvPicPr>
        <p:blipFill>
          <a:blip r:embed="rId8">
            <a:alphaModFix amt="35000"/>
          </a:blip>
          <a:stretch>
            <a:fillRect/>
          </a:stretch>
        </p:blipFill>
        <p:spPr>
          <a:xfrm>
            <a:off x="10279197" y="5513977"/>
            <a:ext cx="1343660" cy="585759"/>
          </a:xfrm>
          <a:prstGeom prst="rect">
            <a:avLst/>
          </a:prstGeom>
        </p:spPr>
      </p:pic>
      <p:sp>
        <p:nvSpPr>
          <p:cNvPr id="23" name="Slide Number Placeholder 5"/>
          <p:cNvSpPr>
            <a:spLocks noGrp="1"/>
          </p:cNvSpPr>
          <p:nvPr>
            <p:ph type="sldNum" sz="quarter" idx="4"/>
          </p:nvPr>
        </p:nvSpPr>
        <p:spPr>
          <a:xfrm>
            <a:off x="10473144" y="6492557"/>
            <a:ext cx="685800" cy="365125"/>
          </a:xfrm>
          <a:prstGeom prst="rect">
            <a:avLst/>
          </a:prstGeom>
        </p:spPr>
        <p:txBody>
          <a:bodyPr>
            <a:scene3d>
              <a:camera prst="orthographicFront"/>
              <a:lightRig rig="threePt" dir="t"/>
            </a:scene3d>
          </a:bodyPr>
          <a:lstStyle>
            <a:lvl1pPr algn="r">
              <a:defRPr sz="1400" b="0" i="0">
                <a:ln/>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ea typeface="Roboto Black" pitchFamily="2" charset="0"/>
                <a:cs typeface="Arial" panose="020B0604020202020204" pitchFamily="34" charset="0"/>
              </a:defRPr>
            </a:lvl1pPr>
          </a:lstStyle>
          <a:p>
            <a:fld id="{6691C6DD-AC59-114A-9735-1CBDE1A286EE}" type="slidenum">
              <a:rPr lang="x-none" smtClean="0"/>
              <a:pPr/>
              <a:t>‹#›</a:t>
            </a:fld>
            <a:endParaRPr lang="x-none"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0"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E02BC465-79CD-979A-D920-07A3723404A9}"/>
              </a:ext>
            </a:extLst>
          </p:cNvPr>
          <p:cNvPicPr>
            <a:picLocks noChangeAspect="1"/>
          </p:cNvPicPr>
          <p:nvPr/>
        </p:nvPicPr>
        <p:blipFill>
          <a:blip r:embed="rId2"/>
          <a:stretch>
            <a:fillRect/>
          </a:stretch>
        </p:blipFill>
        <p:spPr>
          <a:xfrm>
            <a:off x="20201" y="12660"/>
            <a:ext cx="12171799" cy="6858000"/>
          </a:xfrm>
          <a:prstGeom prst="rect">
            <a:avLst/>
          </a:prstGeom>
        </p:spPr>
      </p:pic>
      <p:pic>
        <p:nvPicPr>
          <p:cNvPr id="4" name="Picture 3" descr="A factory with a large white tank&#10;&#10;Description automatically generated with medium confidence">
            <a:extLst>
              <a:ext uri="{FF2B5EF4-FFF2-40B4-BE49-F238E27FC236}">
                <a16:creationId xmlns:a16="http://schemas.microsoft.com/office/drawing/2014/main" xmlns="" id="{AF90EF98-F61E-A116-8AD1-896BDC1977FE}"/>
              </a:ext>
            </a:extLst>
          </p:cNvPr>
          <p:cNvPicPr>
            <a:picLocks noChangeAspect="1"/>
          </p:cNvPicPr>
          <p:nvPr/>
        </p:nvPicPr>
        <p:blipFill rotWithShape="1">
          <a:blip r:embed="rId3">
            <a:alphaModFix/>
          </a:blip>
          <a:srcRect t="26011"/>
          <a:stretch/>
        </p:blipFill>
        <p:spPr>
          <a:xfrm>
            <a:off x="10099" y="0"/>
            <a:ext cx="12171799" cy="4950667"/>
          </a:xfrm>
          <a:prstGeom prst="rect">
            <a:avLst/>
          </a:prstGeom>
        </p:spPr>
      </p:pic>
      <p:sp>
        <p:nvSpPr>
          <p:cNvPr id="5" name="TextBox 4">
            <a:extLst>
              <a:ext uri="{FF2B5EF4-FFF2-40B4-BE49-F238E27FC236}">
                <a16:creationId xmlns:a16="http://schemas.microsoft.com/office/drawing/2014/main" xmlns="" id="{8A428AD2-5DE8-6C36-CF30-1FB0EA6ABB24}"/>
              </a:ext>
            </a:extLst>
          </p:cNvPr>
          <p:cNvSpPr txBox="1"/>
          <p:nvPr/>
        </p:nvSpPr>
        <p:spPr>
          <a:xfrm>
            <a:off x="1504437" y="5447577"/>
            <a:ext cx="8890673" cy="584775"/>
          </a:xfrm>
          <a:prstGeom prst="rect">
            <a:avLst/>
          </a:prstGeom>
          <a:noFill/>
        </p:spPr>
        <p:txBody>
          <a:bodyPr wrap="square" rtlCol="0">
            <a:spAutoFit/>
          </a:bodyPr>
          <a:lstStyle/>
          <a:p>
            <a:pPr algn="ctr">
              <a:spcAft>
                <a:spcPts val="1200"/>
              </a:spcAft>
            </a:pPr>
            <a:r>
              <a:rPr lang="en-US" sz="3200" b="1" dirty="0">
                <a:ln/>
                <a:solidFill>
                  <a:srgbClr val="20124D"/>
                </a:solidFill>
                <a:effectLst>
                  <a:outerShdw blurRad="38100" dist="25400" dir="5400000" algn="ctr" rotWithShape="0">
                    <a:srgbClr val="6E747A">
                      <a:alpha val="43000"/>
                    </a:srgbClr>
                  </a:outerShdw>
                </a:effectLst>
                <a:latin typeface="Arial" panose="020B0604020202020204" pitchFamily="34" charset="0"/>
                <a:ea typeface="Roboto Condensed" pitchFamily="2" charset="0"/>
                <a:cs typeface="Arial" panose="020B0604020202020204" pitchFamily="34" charset="0"/>
                <a:sym typeface="Days One"/>
              </a:rPr>
              <a:t>IR ANNOUNCEMENT</a:t>
            </a:r>
          </a:p>
        </p:txBody>
      </p:sp>
      <p:sp>
        <p:nvSpPr>
          <p:cNvPr id="37" name="TextBox 36">
            <a:extLst>
              <a:ext uri="{FF2B5EF4-FFF2-40B4-BE49-F238E27FC236}">
                <a16:creationId xmlns:a16="http://schemas.microsoft.com/office/drawing/2014/main" xmlns="" id="{8DFD622B-01F3-CE3D-2372-9C3091608D94}"/>
              </a:ext>
            </a:extLst>
          </p:cNvPr>
          <p:cNvSpPr txBox="1"/>
          <p:nvPr/>
        </p:nvSpPr>
        <p:spPr>
          <a:xfrm>
            <a:off x="1504437" y="6159930"/>
            <a:ext cx="8890673" cy="369332"/>
          </a:xfrm>
          <a:prstGeom prst="rect">
            <a:avLst/>
          </a:prstGeom>
          <a:noFill/>
        </p:spPr>
        <p:txBody>
          <a:bodyPr wrap="square" rtlCol="0">
            <a:spAutoFit/>
          </a:bodyPr>
          <a:lstStyle/>
          <a:p>
            <a:pPr algn="ctr">
              <a:spcAft>
                <a:spcPts val="1200"/>
              </a:spcAft>
            </a:pPr>
            <a:r>
              <a:rPr lang="en-US" b="1" dirty="0">
                <a:solidFill>
                  <a:srgbClr val="20124D"/>
                </a:solidFill>
                <a:latin typeface="Arial" panose="020B0604020202020204" pitchFamily="34" charset="0"/>
                <a:ea typeface="Tahoma" panose="020B0604030504040204" pitchFamily="34" charset="0"/>
                <a:cs typeface="Arial" panose="020B0604020202020204" pitchFamily="34" charset="0"/>
              </a:rPr>
              <a:t>November 2023</a:t>
            </a:r>
          </a:p>
        </p:txBody>
      </p:sp>
      <p:sp>
        <p:nvSpPr>
          <p:cNvPr id="38" name="TextBox 37">
            <a:extLst>
              <a:ext uri="{FF2B5EF4-FFF2-40B4-BE49-F238E27FC236}">
                <a16:creationId xmlns:a16="http://schemas.microsoft.com/office/drawing/2014/main" xmlns="" id="{6D6522F8-83B7-0C8E-26E2-C4773B630802}"/>
              </a:ext>
            </a:extLst>
          </p:cNvPr>
          <p:cNvSpPr txBox="1"/>
          <p:nvPr/>
        </p:nvSpPr>
        <p:spPr>
          <a:xfrm>
            <a:off x="3626461" y="5042851"/>
            <a:ext cx="4939076" cy="307777"/>
          </a:xfrm>
          <a:prstGeom prst="rect">
            <a:avLst/>
          </a:prstGeom>
          <a:noFill/>
        </p:spPr>
        <p:txBody>
          <a:bodyPr wrap="square" rtlCol="0">
            <a:spAutoFit/>
          </a:bodyPr>
          <a:lstStyle/>
          <a:p>
            <a:pPr algn="ctr"/>
            <a:r>
              <a:rPr lang="en-US" sz="1400" b="1" dirty="0">
                <a:ln/>
                <a:solidFill>
                  <a:srgbClr val="20124D"/>
                </a:solidFill>
                <a:effectLst>
                  <a:outerShdw blurRad="38100" dist="25400" dir="5400000" algn="ctr" rotWithShape="0">
                    <a:srgbClr val="6E747A">
                      <a:alpha val="43000"/>
                    </a:srgbClr>
                  </a:outerShdw>
                </a:effectLst>
                <a:latin typeface="Arial" panose="020B0604020202020204" pitchFamily="34" charset="0"/>
                <a:ea typeface="Roboto Condensed" pitchFamily="2" charset="0"/>
                <a:cs typeface="Arial" panose="020B0604020202020204" pitchFamily="34" charset="0"/>
              </a:rPr>
              <a:t>PETROVIETNAM POWER CORPORATION</a:t>
            </a:r>
            <a:endParaRPr lang="x-none" sz="1400" b="1" dirty="0">
              <a:ln/>
              <a:solidFill>
                <a:srgbClr val="20124D"/>
              </a:solidFill>
              <a:effectLst>
                <a:outerShdw blurRad="38100" dist="25400" dir="5400000" algn="ctr" rotWithShape="0">
                  <a:srgbClr val="6E747A">
                    <a:alpha val="43000"/>
                  </a:srgbClr>
                </a:outerShdw>
              </a:effectLst>
              <a:latin typeface="Arial" panose="020B0604020202020204" pitchFamily="34" charset="0"/>
              <a:ea typeface="Roboto Condensed" pitchFamily="2" charset="0"/>
              <a:cs typeface="Arial" panose="020B0604020202020204" pitchFamily="34" charset="0"/>
            </a:endParaRPr>
          </a:p>
        </p:txBody>
      </p:sp>
      <p:pic>
        <p:nvPicPr>
          <p:cNvPr id="2" name="Picture 2">
            <a:extLst>
              <a:ext uri="{FF2B5EF4-FFF2-40B4-BE49-F238E27FC236}">
                <a16:creationId xmlns:a16="http://schemas.microsoft.com/office/drawing/2014/main" xmlns="" id="{A4314168-25C9-E975-84EF-0289299DA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2296" y="-123889"/>
            <a:ext cx="1209675" cy="1133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81A87324-75D3-CE71-7576-201767E038BE}"/>
              </a:ext>
            </a:extLst>
          </p:cNvPr>
          <p:cNvSpPr/>
          <p:nvPr/>
        </p:nvSpPr>
        <p:spPr>
          <a:xfrm>
            <a:off x="-2473377" y="194440"/>
            <a:ext cx="734518" cy="576919"/>
          </a:xfrm>
          <a:prstGeom prst="rect">
            <a:avLst/>
          </a:prstGeom>
          <a:solidFill>
            <a:srgbClr val="0A4E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6275B7FA-DB12-FBC3-CFF2-9A6996EC7FBD}"/>
              </a:ext>
            </a:extLst>
          </p:cNvPr>
          <p:cNvSpPr/>
          <p:nvPr/>
        </p:nvSpPr>
        <p:spPr>
          <a:xfrm>
            <a:off x="-2473377" y="1046427"/>
            <a:ext cx="734518" cy="576919"/>
          </a:xfrm>
          <a:prstGeom prst="rect">
            <a:avLst/>
          </a:prstGeom>
          <a:solidFill>
            <a:srgbClr val="0886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0B28840-66E6-8659-0D0E-B38E42483D14}"/>
              </a:ext>
            </a:extLst>
          </p:cNvPr>
          <p:cNvSpPr/>
          <p:nvPr/>
        </p:nvSpPr>
        <p:spPr>
          <a:xfrm>
            <a:off x="-2473377" y="1898414"/>
            <a:ext cx="734518" cy="576919"/>
          </a:xfrm>
          <a:prstGeom prst="rect">
            <a:avLst/>
          </a:prstGeom>
          <a:solidFill>
            <a:srgbClr val="8DD8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F4675EA-9A24-CD10-CEB9-4D932A200A4A}"/>
              </a:ext>
            </a:extLst>
          </p:cNvPr>
          <p:cNvSpPr/>
          <p:nvPr/>
        </p:nvSpPr>
        <p:spPr>
          <a:xfrm>
            <a:off x="-1634060" y="194440"/>
            <a:ext cx="734518" cy="576919"/>
          </a:xfrm>
          <a:prstGeom prst="rect">
            <a:avLst/>
          </a:prstGeom>
          <a:solidFill>
            <a:srgbClr val="F78F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D5B8EC0-801E-C59F-6B86-8BC25DAD1D67}"/>
              </a:ext>
            </a:extLst>
          </p:cNvPr>
          <p:cNvSpPr/>
          <p:nvPr/>
        </p:nvSpPr>
        <p:spPr>
          <a:xfrm>
            <a:off x="-1621090" y="1053288"/>
            <a:ext cx="734518" cy="576919"/>
          </a:xfrm>
          <a:prstGeom prst="rect">
            <a:avLst/>
          </a:prstGeom>
          <a:solidFill>
            <a:srgbClr val="FFC3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5F301974-AEE9-029F-D76C-54937F9F3305}"/>
              </a:ext>
            </a:extLst>
          </p:cNvPr>
          <p:cNvSpPr/>
          <p:nvPr/>
        </p:nvSpPr>
        <p:spPr>
          <a:xfrm>
            <a:off x="-1618487" y="1912136"/>
            <a:ext cx="734518" cy="576919"/>
          </a:xfrm>
          <a:prstGeom prst="rect">
            <a:avLst/>
          </a:prstGeom>
          <a:solidFill>
            <a:srgbClr val="FFF5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D87B43A-2865-A841-D465-B4A7948BB48A}"/>
              </a:ext>
            </a:extLst>
          </p:cNvPr>
          <p:cNvSpPr/>
          <p:nvPr/>
        </p:nvSpPr>
        <p:spPr>
          <a:xfrm>
            <a:off x="-1618487" y="2708064"/>
            <a:ext cx="734518" cy="576919"/>
          </a:xfrm>
          <a:prstGeom prst="rect">
            <a:avLst/>
          </a:prstGeom>
          <a:solidFill>
            <a:srgbClr val="BB3B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458A0459-3468-0C65-FCBF-84DE875D7B77}"/>
              </a:ext>
            </a:extLst>
          </p:cNvPr>
          <p:cNvSpPr/>
          <p:nvPr/>
        </p:nvSpPr>
        <p:spPr>
          <a:xfrm>
            <a:off x="-2445603" y="2708063"/>
            <a:ext cx="734518" cy="576919"/>
          </a:xfrm>
          <a:prstGeom prst="rect">
            <a:avLst/>
          </a:prstGeom>
          <a:solidFill>
            <a:srgbClr val="3662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91865AEC-C5E8-7B94-057D-0C9F098542BC}"/>
              </a:ext>
            </a:extLst>
          </p:cNvPr>
          <p:cNvSpPr/>
          <p:nvPr/>
        </p:nvSpPr>
        <p:spPr>
          <a:xfrm>
            <a:off x="-2473377" y="3516020"/>
            <a:ext cx="734518" cy="576919"/>
          </a:xfrm>
          <a:prstGeom prst="rect">
            <a:avLst/>
          </a:prstGeom>
          <a:solidFill>
            <a:srgbClr val="2012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67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xmlns=""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Solar panels and wind turbines in a field&#10;&#10;Description automatically generated">
            <a:extLst>
              <a:ext uri="{FF2B5EF4-FFF2-40B4-BE49-F238E27FC236}">
                <a16:creationId xmlns:a16="http://schemas.microsoft.com/office/drawing/2014/main" xmlns="" id="{73401E25-CC1F-590C-619B-BC3A528D08FB}"/>
              </a:ext>
            </a:extLst>
          </p:cNvPr>
          <p:cNvPicPr>
            <a:picLocks noChangeAspect="1"/>
          </p:cNvPicPr>
          <p:nvPr/>
        </p:nvPicPr>
        <p:blipFill rotWithShape="1">
          <a:blip r:embed="rId3"/>
          <a:srcRect r="6940" b="-1"/>
          <a:stretch/>
        </p:blipFill>
        <p:spPr>
          <a:xfrm>
            <a:off x="2522358" y="10"/>
            <a:ext cx="9669642" cy="6857990"/>
          </a:xfrm>
          <a:prstGeom prst="rect">
            <a:avLst/>
          </a:prstGeom>
        </p:spPr>
      </p:pic>
      <p:sp>
        <p:nvSpPr>
          <p:cNvPr id="42" name="Rectangle 41">
            <a:extLst>
              <a:ext uri="{FF2B5EF4-FFF2-40B4-BE49-F238E27FC236}">
                <a16:creationId xmlns:a16="http://schemas.microsoft.com/office/drawing/2014/main" xmlns=""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F420C16B-8850-259B-021D-DBD5E831A6F4}"/>
              </a:ext>
            </a:extLst>
          </p:cNvPr>
          <p:cNvSpPr txBox="1"/>
          <p:nvPr/>
        </p:nvSpPr>
        <p:spPr>
          <a:xfrm>
            <a:off x="-3050" y="743447"/>
            <a:ext cx="6099050" cy="3692028"/>
          </a:xfrm>
          <a:prstGeom prst="rect">
            <a:avLst/>
          </a:prstGeom>
          <a:noFill/>
        </p:spPr>
        <p:txBody>
          <a:bodyPr vert="horz" lIns="91440" tIns="45720" rIns="91440" bIns="45720" rtlCol="0" anchor="b">
            <a:normAutofit/>
          </a:bodyPr>
          <a:lstStyle/>
          <a:p>
            <a:pPr algn="ctr">
              <a:lnSpc>
                <a:spcPct val="200000"/>
              </a:lnSpc>
              <a:spcBef>
                <a:spcPct val="0"/>
              </a:spcBef>
              <a:spcAft>
                <a:spcPts val="1200"/>
              </a:spcAft>
            </a:pPr>
            <a:r>
              <a:rPr lang="en-US" sz="3600" b="1" dirty="0">
                <a:ln/>
                <a:solidFill>
                  <a:srgbClr val="20124D"/>
                </a:solidFill>
                <a:effectLst>
                  <a:outerShdw blurRad="38100" dist="25400" dir="5400000" algn="ctr" rotWithShape="0">
                    <a:srgbClr val="6E747A">
                      <a:alpha val="43000"/>
                    </a:srgbClr>
                  </a:outerShdw>
                </a:effectLst>
                <a:latin typeface="Arial" panose="020B0604020202020204" pitchFamily="34" charset="0"/>
                <a:ea typeface="Roboto Condensed" pitchFamily="2" charset="0"/>
                <a:cs typeface="Arial" panose="020B0604020202020204" pitchFamily="34" charset="0"/>
                <a:sym typeface="Days One"/>
              </a:rPr>
              <a:t>BUSINESS PERFORMANCE IN NOVEMBER 2023</a:t>
            </a:r>
          </a:p>
        </p:txBody>
      </p:sp>
      <p:sp>
        <p:nvSpPr>
          <p:cNvPr id="2" name="Slide Number Placeholder 1">
            <a:extLst>
              <a:ext uri="{FF2B5EF4-FFF2-40B4-BE49-F238E27FC236}">
                <a16:creationId xmlns:a16="http://schemas.microsoft.com/office/drawing/2014/main" xmlns="" id="{1E8368CF-9318-9A85-EF00-0E02ED438118}"/>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defRPr/>
            </a:pPr>
            <a:fld id="{6691C6DD-AC59-114A-9735-1CBDE1A286EE}" type="slidenum">
              <a:rPr lang="en-US" sz="1200">
                <a:ln>
                  <a:noFill/>
                </a:ln>
                <a:solidFill>
                  <a:srgbClr val="FFFFFF"/>
                </a:solidFill>
                <a:effectLst/>
                <a:latin typeface="Calibri" panose="020F0502020204030204"/>
                <a:ea typeface="+mn-ea"/>
                <a:cs typeface="+mn-cs"/>
              </a:rPr>
              <a:pPr>
                <a:spcAft>
                  <a:spcPts val="600"/>
                </a:spcAft>
                <a:defRPr/>
              </a:pPr>
              <a:t>2</a:t>
            </a:fld>
            <a:endParaRPr lang="en-US" sz="1200">
              <a:ln>
                <a:noFill/>
              </a:ln>
              <a:solidFill>
                <a:srgbClr val="FFFFFF"/>
              </a:solidFill>
              <a:effectLst/>
              <a:latin typeface="Calibri" panose="020F0502020204030204"/>
              <a:ea typeface="+mn-ea"/>
              <a:cs typeface="+mn-cs"/>
            </a:endParaRPr>
          </a:p>
        </p:txBody>
      </p:sp>
      <p:pic>
        <p:nvPicPr>
          <p:cNvPr id="21" name="Picture 2">
            <a:extLst>
              <a:ext uri="{FF2B5EF4-FFF2-40B4-BE49-F238E27FC236}">
                <a16:creationId xmlns:a16="http://schemas.microsoft.com/office/drawing/2014/main" xmlns="" id="{460A77B1-6BF4-C732-9D2D-741C9B8F6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2296" y="-123889"/>
            <a:ext cx="1209675"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30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AFC"/>
        </a:solidFill>
        <a:effectLst/>
      </p:bgPr>
    </p:bg>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xmlns="" id="{419A9058-ADEC-87D6-2E15-121A12FC4BA5}"/>
              </a:ext>
            </a:extLst>
          </p:cNvPr>
          <p:cNvGraphicFramePr/>
          <p:nvPr>
            <p:extLst>
              <p:ext uri="{D42A27DB-BD31-4B8C-83A1-F6EECF244321}">
                <p14:modId xmlns:p14="http://schemas.microsoft.com/office/powerpoint/2010/main" val="2372773282"/>
              </p:ext>
            </p:extLst>
          </p:nvPr>
        </p:nvGraphicFramePr>
        <p:xfrm>
          <a:off x="727949" y="3429000"/>
          <a:ext cx="6387242" cy="306355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xmlns="" id="{1E8368CF-9318-9A85-EF00-0E02ED438118}"/>
              </a:ext>
            </a:extLst>
          </p:cNvPr>
          <p:cNvSpPr>
            <a:spLocks noGrp="1"/>
          </p:cNvSpPr>
          <p:nvPr>
            <p:ph type="sldNum" sz="quarter" idx="10"/>
          </p:nvPr>
        </p:nvSpPr>
        <p:spPr>
          <a:xfrm>
            <a:off x="11506200" y="6492557"/>
            <a:ext cx="685800" cy="365125"/>
          </a:xfrm>
        </p:spPr>
        <p:txBody>
          <a:bodyPr/>
          <a:lstStyle/>
          <a:p>
            <a:fld id="{6691C6DD-AC59-114A-9735-1CBDE1A286EE}" type="slidenum">
              <a:rPr lang="x-none" sz="1200" b="1" i="1" smtClean="0">
                <a:solidFill>
                  <a:srgbClr val="20124D"/>
                </a:solidFill>
              </a:rPr>
              <a:t>3</a:t>
            </a:fld>
            <a:endParaRPr lang="x-none" sz="1200" b="1" i="1" dirty="0">
              <a:solidFill>
                <a:srgbClr val="20124D"/>
              </a:solidFill>
            </a:endParaRPr>
          </a:p>
        </p:txBody>
      </p:sp>
      <p:sp>
        <p:nvSpPr>
          <p:cNvPr id="6" name="TextBox 5">
            <a:extLst>
              <a:ext uri="{FF2B5EF4-FFF2-40B4-BE49-F238E27FC236}">
                <a16:creationId xmlns:a16="http://schemas.microsoft.com/office/drawing/2014/main" xmlns="" id="{34005C86-3132-BD74-FA15-C3EBA73B16E8}"/>
              </a:ext>
            </a:extLst>
          </p:cNvPr>
          <p:cNvSpPr txBox="1"/>
          <p:nvPr/>
        </p:nvSpPr>
        <p:spPr>
          <a:xfrm rot="16200000">
            <a:off x="-1219030" y="1365268"/>
            <a:ext cx="3309182" cy="584775"/>
          </a:xfrm>
          <a:prstGeom prst="rect">
            <a:avLst/>
          </a:prstGeom>
          <a:noFill/>
        </p:spPr>
        <p:txBody>
          <a:bodyPr wrap="square">
            <a:spAutoFit/>
          </a:bodyPr>
          <a:lstStyle/>
          <a:p>
            <a:pPr algn="ctr" rtl="0">
              <a:defRPr sz="1600" b="1" i="0" u="none" strike="noStrike" kern="1200" spc="0" baseline="0">
                <a:solidFill>
                  <a:srgbClr val="2F5597"/>
                </a:solidFill>
                <a:latin typeface="Arial" panose="020B0604020202020204" pitchFamily="34" charset="0"/>
                <a:ea typeface="+mn-ea"/>
                <a:cs typeface="Arial" panose="020B0604020202020204" pitchFamily="34" charset="0"/>
              </a:defRPr>
            </a:pPr>
            <a:r>
              <a:rPr lang="en-US" sz="1600" b="1" dirty="0">
                <a:solidFill>
                  <a:srgbClr val="20124D"/>
                </a:solidFill>
              </a:rPr>
              <a:t>EXPECTED REVENUE </a:t>
            </a:r>
          </a:p>
          <a:p>
            <a:pPr algn="ctr" rtl="0">
              <a:defRPr sz="1600" b="1" i="0" u="none" strike="noStrike" kern="1200" spc="0" baseline="0">
                <a:solidFill>
                  <a:srgbClr val="2F5597"/>
                </a:solidFill>
                <a:latin typeface="Arial" panose="020B0604020202020204" pitchFamily="34" charset="0"/>
                <a:ea typeface="+mn-ea"/>
                <a:cs typeface="Arial" panose="020B0604020202020204" pitchFamily="34" charset="0"/>
              </a:defRPr>
            </a:pPr>
            <a:r>
              <a:rPr lang="en-US" sz="1600" b="1" dirty="0">
                <a:solidFill>
                  <a:srgbClr val="20124D"/>
                </a:solidFill>
              </a:rPr>
              <a:t>IN NOV 2023</a:t>
            </a:r>
          </a:p>
        </p:txBody>
      </p:sp>
      <p:sp>
        <p:nvSpPr>
          <p:cNvPr id="7" name="TextBox 6">
            <a:extLst>
              <a:ext uri="{FF2B5EF4-FFF2-40B4-BE49-F238E27FC236}">
                <a16:creationId xmlns:a16="http://schemas.microsoft.com/office/drawing/2014/main" xmlns="" id="{99D22262-665F-D384-1433-B4653987CFB5}"/>
              </a:ext>
            </a:extLst>
          </p:cNvPr>
          <p:cNvSpPr txBox="1"/>
          <p:nvPr/>
        </p:nvSpPr>
        <p:spPr>
          <a:xfrm rot="16200000">
            <a:off x="-1357734" y="4569796"/>
            <a:ext cx="3695698" cy="584775"/>
          </a:xfrm>
          <a:prstGeom prst="rect">
            <a:avLst/>
          </a:prstGeom>
          <a:noFill/>
        </p:spPr>
        <p:txBody>
          <a:bodyPr wrap="square">
            <a:spAutoFit/>
          </a:bodyPr>
          <a:lstStyle/>
          <a:p>
            <a:pPr algn="ctr" rtl="0">
              <a:defRPr sz="1600" b="1" i="0" u="none" strike="noStrike" kern="1200" spc="0" baseline="0">
                <a:solidFill>
                  <a:srgbClr val="2F5597"/>
                </a:solidFill>
                <a:latin typeface="Arial" panose="020B0604020202020204" pitchFamily="34" charset="0"/>
                <a:ea typeface="+mn-ea"/>
                <a:cs typeface="Arial" panose="020B0604020202020204" pitchFamily="34" charset="0"/>
              </a:defRPr>
            </a:pPr>
            <a:r>
              <a:rPr lang="en-US" sz="1600" b="1" dirty="0">
                <a:solidFill>
                  <a:srgbClr val="20124D"/>
                </a:solidFill>
                <a:latin typeface="Arial" panose="020B0604020202020204" pitchFamily="34" charset="0"/>
                <a:cs typeface="Arial" panose="020B0604020202020204" pitchFamily="34" charset="0"/>
              </a:rPr>
              <a:t>OUT PUT</a:t>
            </a:r>
            <a:endParaRPr lang="en-US" sz="1600" b="1" i="0" u="none" strike="noStrike" kern="1200" spc="0" baseline="0" dirty="0">
              <a:solidFill>
                <a:srgbClr val="20124D"/>
              </a:solidFill>
              <a:latin typeface="Arial" panose="020B0604020202020204" pitchFamily="34" charset="0"/>
              <a:ea typeface="+mn-ea"/>
              <a:cs typeface="Arial" panose="020B0604020202020204" pitchFamily="34" charset="0"/>
            </a:endParaRPr>
          </a:p>
          <a:p>
            <a:pPr algn="ctr" rtl="0">
              <a:defRPr sz="1600" b="1" i="0" u="none" strike="noStrike" kern="1200" spc="0" baseline="0">
                <a:solidFill>
                  <a:srgbClr val="2F5597"/>
                </a:solidFill>
                <a:latin typeface="Arial" panose="020B0604020202020204" pitchFamily="34" charset="0"/>
                <a:ea typeface="+mn-ea"/>
                <a:cs typeface="Arial" panose="020B0604020202020204" pitchFamily="34" charset="0"/>
              </a:defRPr>
            </a:pPr>
            <a:r>
              <a:rPr lang="en-US" sz="1600" b="1" i="0" u="none" strike="noStrike" kern="1200" spc="0" baseline="0" dirty="0">
                <a:solidFill>
                  <a:srgbClr val="20124D"/>
                </a:solidFill>
                <a:latin typeface="Arial" panose="020B0604020202020204" pitchFamily="34" charset="0"/>
                <a:ea typeface="+mn-ea"/>
                <a:cs typeface="Arial" panose="020B0604020202020204" pitchFamily="34" charset="0"/>
              </a:rPr>
              <a:t>IN NOV 2023</a:t>
            </a:r>
          </a:p>
        </p:txBody>
      </p:sp>
      <p:graphicFrame>
        <p:nvGraphicFramePr>
          <p:cNvPr id="16" name="Table 15">
            <a:extLst>
              <a:ext uri="{FF2B5EF4-FFF2-40B4-BE49-F238E27FC236}">
                <a16:creationId xmlns:a16="http://schemas.microsoft.com/office/drawing/2014/main" xmlns="" id="{2E1A23E9-AECA-C62C-05B5-BAB753FF5F78}"/>
              </a:ext>
            </a:extLst>
          </p:cNvPr>
          <p:cNvGraphicFramePr>
            <a:graphicFrameLocks noGrp="1"/>
          </p:cNvGraphicFramePr>
          <p:nvPr>
            <p:extLst>
              <p:ext uri="{D42A27DB-BD31-4B8C-83A1-F6EECF244321}">
                <p14:modId xmlns:p14="http://schemas.microsoft.com/office/powerpoint/2010/main" val="2403759502"/>
              </p:ext>
            </p:extLst>
          </p:nvPr>
        </p:nvGraphicFramePr>
        <p:xfrm>
          <a:off x="6972853" y="1315428"/>
          <a:ext cx="5102085" cy="4055282"/>
        </p:xfrm>
        <a:graphic>
          <a:graphicData uri="http://schemas.openxmlformats.org/drawingml/2006/table">
            <a:tbl>
              <a:tblPr firstRow="1" bandRow="1">
                <a:tableStyleId>{5FD0F851-EC5A-4D38-B0AD-8093EC10F338}</a:tableStyleId>
              </a:tblPr>
              <a:tblGrid>
                <a:gridCol w="1020417">
                  <a:extLst>
                    <a:ext uri="{9D8B030D-6E8A-4147-A177-3AD203B41FA5}">
                      <a16:colId xmlns:a16="http://schemas.microsoft.com/office/drawing/2014/main" xmlns="" val="4189341172"/>
                    </a:ext>
                  </a:extLst>
                </a:gridCol>
                <a:gridCol w="1020417">
                  <a:extLst>
                    <a:ext uri="{9D8B030D-6E8A-4147-A177-3AD203B41FA5}">
                      <a16:colId xmlns:a16="http://schemas.microsoft.com/office/drawing/2014/main" xmlns="" val="2797699175"/>
                    </a:ext>
                  </a:extLst>
                </a:gridCol>
                <a:gridCol w="1020417">
                  <a:extLst>
                    <a:ext uri="{9D8B030D-6E8A-4147-A177-3AD203B41FA5}">
                      <a16:colId xmlns:a16="http://schemas.microsoft.com/office/drawing/2014/main" xmlns="" val="4172480475"/>
                    </a:ext>
                  </a:extLst>
                </a:gridCol>
                <a:gridCol w="1020417">
                  <a:extLst>
                    <a:ext uri="{9D8B030D-6E8A-4147-A177-3AD203B41FA5}">
                      <a16:colId xmlns:a16="http://schemas.microsoft.com/office/drawing/2014/main" xmlns="" val="2437629398"/>
                    </a:ext>
                  </a:extLst>
                </a:gridCol>
                <a:gridCol w="1020417">
                  <a:extLst>
                    <a:ext uri="{9D8B030D-6E8A-4147-A177-3AD203B41FA5}">
                      <a16:colId xmlns:a16="http://schemas.microsoft.com/office/drawing/2014/main" xmlns="" val="3995483331"/>
                    </a:ext>
                  </a:extLst>
                </a:gridCol>
              </a:tblGrid>
              <a:tr h="1009148">
                <a:tc>
                  <a:txBody>
                    <a:bodyPr/>
                    <a:lstStyle/>
                    <a:p>
                      <a:pPr algn="ctr"/>
                      <a:r>
                        <a:rPr lang="en-US" sz="1200" dirty="0">
                          <a:solidFill>
                            <a:srgbClr val="20124D"/>
                          </a:solidFill>
                          <a:latin typeface="Arial" panose="020B0604020202020204" pitchFamily="34" charset="0"/>
                          <a:cs typeface="Arial" panose="020B0604020202020204" pitchFamily="34" charset="0"/>
                        </a:rPr>
                        <a:t>Power plant</a:t>
                      </a:r>
                    </a:p>
                  </a:txBody>
                  <a:tcPr anchor="ctr">
                    <a:noFill/>
                  </a:tcPr>
                </a:tc>
                <a:tc>
                  <a:txBody>
                    <a:bodyPr/>
                    <a:lstStyle/>
                    <a:p>
                      <a:pPr algn="ctr"/>
                      <a:r>
                        <a:rPr lang="en-US" sz="1200" dirty="0">
                          <a:solidFill>
                            <a:srgbClr val="20124D"/>
                          </a:solidFill>
                          <a:latin typeface="Arial" panose="020B0604020202020204" pitchFamily="34" charset="0"/>
                          <a:cs typeface="Arial" panose="020B0604020202020204" pitchFamily="34" charset="0"/>
                        </a:rPr>
                        <a:t>Output</a:t>
                      </a:r>
                    </a:p>
                    <a:p>
                      <a:pPr algn="ctr"/>
                      <a:r>
                        <a:rPr lang="en-US" sz="1200" dirty="0">
                          <a:solidFill>
                            <a:srgbClr val="20124D"/>
                          </a:solidFill>
                          <a:latin typeface="Arial" panose="020B0604020202020204" pitchFamily="34" charset="0"/>
                          <a:cs typeface="Arial" panose="020B0604020202020204" pitchFamily="34" charset="0"/>
                        </a:rPr>
                        <a:t> (Mill  kWh)</a:t>
                      </a:r>
                    </a:p>
                  </a:txBody>
                  <a:tcPr anchor="ctr">
                    <a:noFill/>
                  </a:tcPr>
                </a:tc>
                <a:tc>
                  <a:txBody>
                    <a:bodyPr/>
                    <a:lstStyle/>
                    <a:p>
                      <a:pPr algn="ctr"/>
                      <a:r>
                        <a:rPr lang="en-US" sz="1200" dirty="0">
                          <a:solidFill>
                            <a:srgbClr val="20124D"/>
                          </a:solidFill>
                          <a:latin typeface="Arial" panose="020B0604020202020204" pitchFamily="34" charset="0"/>
                          <a:cs typeface="Arial" panose="020B0604020202020204" pitchFamily="34" charset="0"/>
                        </a:rPr>
                        <a:t>Contracted power output (Qc) </a:t>
                      </a:r>
                    </a:p>
                    <a:p>
                      <a:pPr algn="ctr"/>
                      <a:r>
                        <a:rPr lang="en-US" sz="1200" dirty="0">
                          <a:solidFill>
                            <a:srgbClr val="20124D"/>
                          </a:solidFill>
                          <a:latin typeface="Arial" panose="020B0604020202020204" pitchFamily="34" charset="0"/>
                          <a:cs typeface="Arial" panose="020B0604020202020204" pitchFamily="34" charset="0"/>
                        </a:rPr>
                        <a:t>(Mill kWh)</a:t>
                      </a:r>
                    </a:p>
                  </a:txBody>
                  <a:tcPr anchor="ctr">
                    <a:noFill/>
                  </a:tcPr>
                </a:tc>
                <a:tc>
                  <a:txBody>
                    <a:bodyPr/>
                    <a:lstStyle/>
                    <a:p>
                      <a:pPr algn="ctr"/>
                      <a:r>
                        <a:rPr lang="en-US" sz="1200" dirty="0">
                          <a:solidFill>
                            <a:srgbClr val="20124D"/>
                          </a:solidFill>
                          <a:latin typeface="Arial" panose="020B0604020202020204" pitchFamily="34" charset="0"/>
                          <a:cs typeface="Arial" panose="020B0604020202020204" pitchFamily="34" charset="0"/>
                        </a:rPr>
                        <a:t>Provisional revenue </a:t>
                      </a:r>
                    </a:p>
                    <a:p>
                      <a:pPr algn="ctr"/>
                      <a:r>
                        <a:rPr lang="en-US" sz="1200" dirty="0">
                          <a:solidFill>
                            <a:srgbClr val="20124D"/>
                          </a:solidFill>
                          <a:latin typeface="Arial" panose="020B0604020202020204" pitchFamily="34" charset="0"/>
                          <a:cs typeface="Arial" panose="020B0604020202020204" pitchFamily="34" charset="0"/>
                        </a:rPr>
                        <a:t>(Bill VND)</a:t>
                      </a:r>
                    </a:p>
                  </a:txBody>
                  <a:tcPr anchor="ctr">
                    <a:noFill/>
                  </a:tcPr>
                </a:tc>
                <a:tc>
                  <a:txBody>
                    <a:bodyPr/>
                    <a:lstStyle/>
                    <a:p>
                      <a:pPr algn="ctr"/>
                      <a:r>
                        <a:rPr lang="en-US" sz="1200" dirty="0">
                          <a:solidFill>
                            <a:srgbClr val="20124D"/>
                          </a:solidFill>
                          <a:latin typeface="Arial" panose="020B0604020202020204" pitchFamily="34" charset="0"/>
                          <a:cs typeface="Arial" panose="020B0604020202020204" pitchFamily="34" charset="0"/>
                        </a:rPr>
                        <a:t>Sale price </a:t>
                      </a:r>
                    </a:p>
                    <a:p>
                      <a:pPr algn="ctr"/>
                      <a:r>
                        <a:rPr lang="en-US" sz="1200" dirty="0">
                          <a:solidFill>
                            <a:srgbClr val="20124D"/>
                          </a:solidFill>
                          <a:latin typeface="Arial" panose="020B0604020202020204" pitchFamily="34" charset="0"/>
                          <a:cs typeface="Arial" panose="020B0604020202020204" pitchFamily="34" charset="0"/>
                        </a:rPr>
                        <a:t>(VND/kWh)</a:t>
                      </a:r>
                    </a:p>
                  </a:txBody>
                  <a:tcPr anchor="ctr">
                    <a:noFill/>
                  </a:tcPr>
                </a:tc>
                <a:extLst>
                  <a:ext uri="{0D108BD9-81ED-4DB2-BD59-A6C34878D82A}">
                    <a16:rowId xmlns:a16="http://schemas.microsoft.com/office/drawing/2014/main" xmlns="" val="30828876"/>
                  </a:ext>
                </a:extLst>
              </a:tr>
              <a:tr h="560639">
                <a:tc>
                  <a:txBody>
                    <a:bodyPr/>
                    <a:lstStyle/>
                    <a:p>
                      <a:pPr algn="ctr"/>
                      <a:r>
                        <a:rPr lang="en-US" sz="1200" dirty="0">
                          <a:solidFill>
                            <a:srgbClr val="20124D"/>
                          </a:solidFill>
                          <a:latin typeface="Arial" panose="020B0604020202020204" pitchFamily="34" charset="0"/>
                          <a:cs typeface="Arial" panose="020B0604020202020204" pitchFamily="34" charset="0"/>
                        </a:rPr>
                        <a:t>Ca Mau 1&amp;2</a:t>
                      </a:r>
                    </a:p>
                  </a:txBody>
                  <a:tcPr anchor="ctr">
                    <a:noFill/>
                  </a:tcPr>
                </a:tc>
                <a:tc>
                  <a:txBody>
                    <a:bodyPr/>
                    <a:lstStyle/>
                    <a:p>
                      <a:pPr algn="ctr" fontAlgn="b"/>
                      <a:r>
                        <a:rPr lang="en-US" sz="1200" b="0" i="0" u="none" strike="noStrike" dirty="0">
                          <a:solidFill>
                            <a:srgbClr val="20124D"/>
                          </a:solidFill>
                          <a:effectLst/>
                          <a:latin typeface="Arial" panose="020B0604020202020204" pitchFamily="34" charset="0"/>
                        </a:rPr>
                        <a:t>367.5</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231.0</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770.6</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2,097</a:t>
                      </a:r>
                    </a:p>
                  </a:txBody>
                  <a:tcPr marL="9525" marR="9525" marT="9525" marB="0" anchor="ctr">
                    <a:noFill/>
                  </a:tcPr>
                </a:tc>
                <a:extLst>
                  <a:ext uri="{0D108BD9-81ED-4DB2-BD59-A6C34878D82A}">
                    <a16:rowId xmlns:a16="http://schemas.microsoft.com/office/drawing/2014/main" xmlns="" val="3393302669"/>
                  </a:ext>
                </a:extLst>
              </a:tr>
              <a:tr h="454739">
                <a:tc>
                  <a:txBody>
                    <a:bodyPr/>
                    <a:lstStyle/>
                    <a:p>
                      <a:pPr algn="ctr"/>
                      <a:r>
                        <a:rPr lang="en-US" sz="1200" dirty="0" err="1">
                          <a:solidFill>
                            <a:srgbClr val="20124D"/>
                          </a:solidFill>
                          <a:latin typeface="Arial" panose="020B0604020202020204" pitchFamily="34" charset="0"/>
                          <a:cs typeface="Arial" panose="020B0604020202020204" pitchFamily="34" charset="0"/>
                        </a:rPr>
                        <a:t>Vung</a:t>
                      </a:r>
                      <a:r>
                        <a:rPr lang="en-US" sz="1200" dirty="0">
                          <a:solidFill>
                            <a:srgbClr val="20124D"/>
                          </a:solidFill>
                          <a:latin typeface="Arial" panose="020B0604020202020204" pitchFamily="34" charset="0"/>
                          <a:cs typeface="Arial" panose="020B0604020202020204" pitchFamily="34" charset="0"/>
                        </a:rPr>
                        <a:t> Ang 1</a:t>
                      </a:r>
                    </a:p>
                  </a:txBody>
                  <a:tcPr anchor="ctr">
                    <a:noFill/>
                  </a:tcPr>
                </a:tc>
                <a:tc>
                  <a:txBody>
                    <a:bodyPr/>
                    <a:lstStyle/>
                    <a:p>
                      <a:pPr algn="ctr" fontAlgn="b"/>
                      <a:r>
                        <a:rPr lang="en-US" sz="1200" b="0" i="0" u="none" strike="noStrike" dirty="0">
                          <a:solidFill>
                            <a:srgbClr val="20124D"/>
                          </a:solidFill>
                          <a:effectLst/>
                          <a:latin typeface="Arial" panose="020B0604020202020204" pitchFamily="34" charset="0"/>
                        </a:rPr>
                        <a:t>441.4</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512.0</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829.2</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1,879</a:t>
                      </a:r>
                    </a:p>
                  </a:txBody>
                  <a:tcPr marL="9525" marR="9525" marT="9525" marB="0" anchor="ctr">
                    <a:noFill/>
                  </a:tcPr>
                </a:tc>
                <a:extLst>
                  <a:ext uri="{0D108BD9-81ED-4DB2-BD59-A6C34878D82A}">
                    <a16:rowId xmlns:a16="http://schemas.microsoft.com/office/drawing/2014/main" xmlns="" val="286631766"/>
                  </a:ext>
                </a:extLst>
              </a:tr>
              <a:tr h="560639">
                <a:tc>
                  <a:txBody>
                    <a:bodyPr/>
                    <a:lstStyle/>
                    <a:p>
                      <a:pPr algn="ctr"/>
                      <a:r>
                        <a:rPr lang="en-US" sz="1200" spc="-80" baseline="0" dirty="0">
                          <a:solidFill>
                            <a:srgbClr val="20124D"/>
                          </a:solidFill>
                          <a:latin typeface="Arial" panose="020B0604020202020204" pitchFamily="34" charset="0"/>
                          <a:cs typeface="Arial" panose="020B0604020202020204" pitchFamily="34" charset="0"/>
                        </a:rPr>
                        <a:t>Nhon Trach 1</a:t>
                      </a:r>
                    </a:p>
                  </a:txBody>
                  <a:tcPr anchor="ctr">
                    <a:noFill/>
                  </a:tcPr>
                </a:tc>
                <a:tc>
                  <a:txBody>
                    <a:bodyPr/>
                    <a:lstStyle/>
                    <a:p>
                      <a:pPr algn="ctr" fontAlgn="b"/>
                      <a:r>
                        <a:rPr lang="en-US" sz="1200" b="0" i="0" u="none" strike="noStrike" dirty="0">
                          <a:solidFill>
                            <a:srgbClr val="20124D"/>
                          </a:solidFill>
                          <a:effectLst/>
                          <a:latin typeface="Arial" panose="020B0604020202020204" pitchFamily="34" charset="0"/>
                        </a:rPr>
                        <a:t>38.4</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23.2</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66.3</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1,729</a:t>
                      </a:r>
                    </a:p>
                  </a:txBody>
                  <a:tcPr marL="9525" marR="9525" marT="9525" marB="0" anchor="ctr">
                    <a:noFill/>
                  </a:tcPr>
                </a:tc>
                <a:extLst>
                  <a:ext uri="{0D108BD9-81ED-4DB2-BD59-A6C34878D82A}">
                    <a16:rowId xmlns:a16="http://schemas.microsoft.com/office/drawing/2014/main" xmlns="" val="1288834388"/>
                  </a:ext>
                </a:extLst>
              </a:tr>
              <a:tr h="560639">
                <a:tc>
                  <a:txBody>
                    <a:bodyPr/>
                    <a:lstStyle/>
                    <a:p>
                      <a:pPr algn="ctr"/>
                      <a:r>
                        <a:rPr lang="en-US" sz="1200" spc="-80" baseline="0" dirty="0">
                          <a:solidFill>
                            <a:srgbClr val="20124D"/>
                          </a:solidFill>
                          <a:latin typeface="Arial" panose="020B0604020202020204" pitchFamily="34" charset="0"/>
                          <a:cs typeface="Arial" panose="020B0604020202020204" pitchFamily="34" charset="0"/>
                        </a:rPr>
                        <a:t>Nhon Trach 2</a:t>
                      </a:r>
                    </a:p>
                  </a:txBody>
                  <a:tcPr anchor="ctr">
                    <a:noFill/>
                  </a:tcPr>
                </a:tc>
                <a:tc>
                  <a:txBody>
                    <a:bodyPr/>
                    <a:lstStyle/>
                    <a:p>
                      <a:pPr algn="ctr" fontAlgn="b"/>
                      <a:r>
                        <a:rPr lang="en-US" sz="1200" b="0" i="0" u="none" strike="noStrike" dirty="0">
                          <a:solidFill>
                            <a:srgbClr val="20124D"/>
                          </a:solidFill>
                          <a:effectLst/>
                          <a:latin typeface="Arial" panose="020B0604020202020204" pitchFamily="34" charset="0"/>
                        </a:rPr>
                        <a:t>219.4</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380.5</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631.2</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2,877</a:t>
                      </a:r>
                    </a:p>
                  </a:txBody>
                  <a:tcPr marL="9525" marR="9525" marT="9525" marB="0" anchor="ctr">
                    <a:noFill/>
                  </a:tcPr>
                </a:tc>
                <a:extLst>
                  <a:ext uri="{0D108BD9-81ED-4DB2-BD59-A6C34878D82A}">
                    <a16:rowId xmlns:a16="http://schemas.microsoft.com/office/drawing/2014/main" xmlns="" val="1268120668"/>
                  </a:ext>
                </a:extLst>
              </a:tr>
              <a:tr h="454739">
                <a:tc>
                  <a:txBody>
                    <a:bodyPr/>
                    <a:lstStyle/>
                    <a:p>
                      <a:pPr algn="ctr"/>
                      <a:r>
                        <a:rPr lang="en-US" sz="1200" dirty="0">
                          <a:solidFill>
                            <a:srgbClr val="20124D"/>
                          </a:solidFill>
                          <a:latin typeface="Arial" panose="020B0604020202020204" pitchFamily="34" charset="0"/>
                          <a:cs typeface="Arial" panose="020B0604020202020204" pitchFamily="34" charset="0"/>
                        </a:rPr>
                        <a:t>Hua Na</a:t>
                      </a:r>
                    </a:p>
                  </a:txBody>
                  <a:tcPr anchor="ctr">
                    <a:noFill/>
                  </a:tcPr>
                </a:tc>
                <a:tc>
                  <a:txBody>
                    <a:bodyPr/>
                    <a:lstStyle/>
                    <a:p>
                      <a:pPr algn="ctr" fontAlgn="b"/>
                      <a:r>
                        <a:rPr lang="en-US" sz="1200" b="0" i="0" u="none" strike="noStrike" dirty="0">
                          <a:solidFill>
                            <a:srgbClr val="20124D"/>
                          </a:solidFill>
                          <a:effectLst/>
                          <a:latin typeface="Arial" panose="020B0604020202020204" pitchFamily="34" charset="0"/>
                        </a:rPr>
                        <a:t>56.6</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62.5</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58.4</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1,033</a:t>
                      </a:r>
                    </a:p>
                  </a:txBody>
                  <a:tcPr marL="9525" marR="9525" marT="9525" marB="0" anchor="ctr">
                    <a:noFill/>
                  </a:tcPr>
                </a:tc>
                <a:extLst>
                  <a:ext uri="{0D108BD9-81ED-4DB2-BD59-A6C34878D82A}">
                    <a16:rowId xmlns:a16="http://schemas.microsoft.com/office/drawing/2014/main" xmlns="" val="2774897055"/>
                  </a:ext>
                </a:extLst>
              </a:tr>
              <a:tr h="454739">
                <a:tc>
                  <a:txBody>
                    <a:bodyPr/>
                    <a:lstStyle/>
                    <a:p>
                      <a:pPr algn="ctr"/>
                      <a:r>
                        <a:rPr lang="en-US" sz="1200" dirty="0" err="1">
                          <a:solidFill>
                            <a:srgbClr val="20124D"/>
                          </a:solidFill>
                          <a:latin typeface="Arial" panose="020B0604020202020204" pitchFamily="34" charset="0"/>
                          <a:cs typeface="Arial" panose="020B0604020202020204" pitchFamily="34" charset="0"/>
                        </a:rPr>
                        <a:t>Dakdrinh</a:t>
                      </a:r>
                      <a:endParaRPr lang="en-US" sz="1200" dirty="0">
                        <a:solidFill>
                          <a:srgbClr val="20124D"/>
                        </a:solidFill>
                        <a:latin typeface="Arial" panose="020B0604020202020204" pitchFamily="34" charset="0"/>
                        <a:cs typeface="Arial" panose="020B0604020202020204" pitchFamily="34" charset="0"/>
                      </a:endParaRPr>
                    </a:p>
                  </a:txBody>
                  <a:tcPr anchor="ctr">
                    <a:noFill/>
                  </a:tcPr>
                </a:tc>
                <a:tc>
                  <a:txBody>
                    <a:bodyPr/>
                    <a:lstStyle/>
                    <a:p>
                      <a:pPr algn="ctr" fontAlgn="b"/>
                      <a:r>
                        <a:rPr lang="en-US" sz="1200" b="0" i="0" u="none" strike="noStrike" dirty="0">
                          <a:solidFill>
                            <a:srgbClr val="20124D"/>
                          </a:solidFill>
                          <a:effectLst/>
                          <a:latin typeface="Arial" panose="020B0604020202020204" pitchFamily="34" charset="0"/>
                        </a:rPr>
                        <a:t>54.9</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57.3</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42.5</a:t>
                      </a:r>
                    </a:p>
                  </a:txBody>
                  <a:tcPr marL="9525" marR="9525" marT="9525" marB="0" anchor="ctr">
                    <a:noFill/>
                  </a:tcPr>
                </a:tc>
                <a:tc>
                  <a:txBody>
                    <a:bodyPr/>
                    <a:lstStyle/>
                    <a:p>
                      <a:pPr algn="ctr" fontAlgn="b"/>
                      <a:r>
                        <a:rPr lang="en-US" sz="1200" b="0" i="0" u="none" strike="noStrike" dirty="0">
                          <a:solidFill>
                            <a:srgbClr val="20124D"/>
                          </a:solidFill>
                          <a:effectLst/>
                          <a:latin typeface="Arial" panose="020B0604020202020204" pitchFamily="34" charset="0"/>
                        </a:rPr>
                        <a:t>774</a:t>
                      </a:r>
                    </a:p>
                  </a:txBody>
                  <a:tcPr marL="9525" marR="9525" marT="9525" marB="0" anchor="ctr">
                    <a:noFill/>
                  </a:tcPr>
                </a:tc>
                <a:extLst>
                  <a:ext uri="{0D108BD9-81ED-4DB2-BD59-A6C34878D82A}">
                    <a16:rowId xmlns:a16="http://schemas.microsoft.com/office/drawing/2014/main" xmlns="" val="3293541777"/>
                  </a:ext>
                </a:extLst>
              </a:tr>
            </a:tbl>
          </a:graphicData>
        </a:graphic>
      </p:graphicFrame>
      <p:sp>
        <p:nvSpPr>
          <p:cNvPr id="17" name="TextBox 16">
            <a:extLst>
              <a:ext uri="{FF2B5EF4-FFF2-40B4-BE49-F238E27FC236}">
                <a16:creationId xmlns:a16="http://schemas.microsoft.com/office/drawing/2014/main" xmlns="" id="{B9230E19-48EF-DB1E-B17B-83C9F3CF153E}"/>
              </a:ext>
            </a:extLst>
          </p:cNvPr>
          <p:cNvSpPr txBox="1"/>
          <p:nvPr/>
        </p:nvSpPr>
        <p:spPr>
          <a:xfrm>
            <a:off x="6972853" y="788561"/>
            <a:ext cx="5102085" cy="584775"/>
          </a:xfrm>
          <a:prstGeom prst="rect">
            <a:avLst/>
          </a:prstGeom>
          <a:noFill/>
        </p:spPr>
        <p:txBody>
          <a:bodyPr wrap="square">
            <a:spAutoFit/>
          </a:bodyPr>
          <a:lstStyle/>
          <a:p>
            <a:pPr algn="ctr"/>
            <a:r>
              <a:rPr lang="en-US" sz="1600" b="1" dirty="0">
                <a:solidFill>
                  <a:srgbClr val="20124D"/>
                </a:solidFill>
                <a:latin typeface="Arial" panose="020B0604020202020204" pitchFamily="34" charset="0"/>
                <a:cs typeface="Arial" panose="020B0604020202020204" pitchFamily="34" charset="0"/>
              </a:rPr>
              <a:t>ESTIMATED RESULTS OF PARTICIPATION </a:t>
            </a:r>
          </a:p>
          <a:p>
            <a:pPr algn="ctr"/>
            <a:r>
              <a:rPr lang="en-US" sz="1600" b="1" dirty="0">
                <a:solidFill>
                  <a:srgbClr val="20124D"/>
                </a:solidFill>
                <a:latin typeface="Arial" panose="020B0604020202020204" pitchFamily="34" charset="0"/>
                <a:cs typeface="Arial" panose="020B0604020202020204" pitchFamily="34" charset="0"/>
              </a:rPr>
              <a:t>IN THE ELECTRICITY MARKET IN NOV</a:t>
            </a:r>
          </a:p>
        </p:txBody>
      </p:sp>
      <p:sp>
        <p:nvSpPr>
          <p:cNvPr id="18" name="TextBox 17">
            <a:extLst>
              <a:ext uri="{FF2B5EF4-FFF2-40B4-BE49-F238E27FC236}">
                <a16:creationId xmlns:a16="http://schemas.microsoft.com/office/drawing/2014/main" xmlns="" id="{9C18ABF4-C540-35CF-5124-64463CC8DE99}"/>
              </a:ext>
            </a:extLst>
          </p:cNvPr>
          <p:cNvSpPr txBox="1"/>
          <p:nvPr/>
        </p:nvSpPr>
        <p:spPr>
          <a:xfrm>
            <a:off x="7195019" y="5643093"/>
            <a:ext cx="4996979" cy="253916"/>
          </a:xfrm>
          <a:prstGeom prst="rect">
            <a:avLst/>
          </a:prstGeom>
          <a:noFill/>
        </p:spPr>
        <p:txBody>
          <a:bodyPr wrap="square" rtlCol="0">
            <a:spAutoFit/>
          </a:bodyPr>
          <a:lstStyle/>
          <a:p>
            <a:pPr algn="just"/>
            <a:r>
              <a:rPr lang="en-US" sz="1050" i="1" dirty="0">
                <a:solidFill>
                  <a:srgbClr val="20124D"/>
                </a:solidFill>
                <a:latin typeface="Arial" panose="020B0604020202020204" pitchFamily="34" charset="0"/>
                <a:cs typeface="Arial" panose="020B0604020202020204" pitchFamily="34" charset="0"/>
              </a:rPr>
              <a:t>Note: Revenue is exclusive of VAT, tax, and resource fee</a:t>
            </a:r>
          </a:p>
        </p:txBody>
      </p:sp>
      <p:sp>
        <p:nvSpPr>
          <p:cNvPr id="8" name="TextBox 7">
            <a:extLst>
              <a:ext uri="{FF2B5EF4-FFF2-40B4-BE49-F238E27FC236}">
                <a16:creationId xmlns:a16="http://schemas.microsoft.com/office/drawing/2014/main" xmlns="" id="{FDFACC7E-A3BC-42DB-9469-579F1D2F9CA3}"/>
              </a:ext>
            </a:extLst>
          </p:cNvPr>
          <p:cNvSpPr txBox="1"/>
          <p:nvPr/>
        </p:nvSpPr>
        <p:spPr>
          <a:xfrm>
            <a:off x="5760418" y="3609144"/>
            <a:ext cx="1157881" cy="246221"/>
          </a:xfrm>
          <a:prstGeom prst="rect">
            <a:avLst/>
          </a:prstGeom>
          <a:noFill/>
        </p:spPr>
        <p:txBody>
          <a:bodyPr wrap="square">
            <a:spAutoFit/>
          </a:bodyPr>
          <a:lstStyle/>
          <a:p>
            <a:r>
              <a:rPr lang="en-US" sz="1000" i="1" dirty="0">
                <a:solidFill>
                  <a:srgbClr val="20124D"/>
                </a:solidFill>
                <a:latin typeface="Arial" panose="020B0604020202020204" pitchFamily="34" charset="0"/>
                <a:cs typeface="Arial" panose="020B0604020202020204" pitchFamily="34" charset="0"/>
              </a:rPr>
              <a:t>Unit: Mill kWh</a:t>
            </a:r>
            <a:endParaRPr lang="en-US" sz="1000" i="1" dirty="0">
              <a:solidFill>
                <a:srgbClr val="20124D"/>
              </a:solidFill>
            </a:endParaRPr>
          </a:p>
        </p:txBody>
      </p:sp>
      <p:sp>
        <p:nvSpPr>
          <p:cNvPr id="9" name="TextBox 8">
            <a:extLst>
              <a:ext uri="{FF2B5EF4-FFF2-40B4-BE49-F238E27FC236}">
                <a16:creationId xmlns:a16="http://schemas.microsoft.com/office/drawing/2014/main" xmlns="" id="{DADEEF8C-9D60-66C5-2520-79FD5FD036CA}"/>
              </a:ext>
            </a:extLst>
          </p:cNvPr>
          <p:cNvSpPr txBox="1"/>
          <p:nvPr/>
        </p:nvSpPr>
        <p:spPr>
          <a:xfrm>
            <a:off x="5500130" y="384097"/>
            <a:ext cx="1157881" cy="246221"/>
          </a:xfrm>
          <a:prstGeom prst="rect">
            <a:avLst/>
          </a:prstGeom>
          <a:noFill/>
        </p:spPr>
        <p:txBody>
          <a:bodyPr wrap="square">
            <a:spAutoFit/>
          </a:bodyPr>
          <a:lstStyle/>
          <a:p>
            <a:r>
              <a:rPr lang="en-US" sz="1000" i="1" dirty="0">
                <a:solidFill>
                  <a:srgbClr val="20124D"/>
                </a:solidFill>
                <a:latin typeface="Arial" panose="020B0604020202020204" pitchFamily="34" charset="0"/>
                <a:cs typeface="Arial" panose="020B0604020202020204" pitchFamily="34" charset="0"/>
              </a:rPr>
              <a:t>Unit: Bill VND</a:t>
            </a:r>
            <a:endParaRPr lang="en-US" sz="1000" i="1" dirty="0">
              <a:solidFill>
                <a:srgbClr val="20124D"/>
              </a:solidFill>
            </a:endParaRPr>
          </a:p>
        </p:txBody>
      </p:sp>
      <p:pic>
        <p:nvPicPr>
          <p:cNvPr id="3" name="Picture 2">
            <a:extLst>
              <a:ext uri="{FF2B5EF4-FFF2-40B4-BE49-F238E27FC236}">
                <a16:creationId xmlns:a16="http://schemas.microsoft.com/office/drawing/2014/main" xmlns="" id="{BAD8D91F-34AB-8381-BDEC-311EB7392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2296" y="-123889"/>
            <a:ext cx="1209675" cy="113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Chart 19">
            <a:extLst>
              <a:ext uri="{FF2B5EF4-FFF2-40B4-BE49-F238E27FC236}">
                <a16:creationId xmlns:a16="http://schemas.microsoft.com/office/drawing/2014/main" xmlns="" id="{3E585E70-CCD3-B76F-4279-B909E5A8324D}"/>
              </a:ext>
            </a:extLst>
          </p:cNvPr>
          <p:cNvGraphicFramePr/>
          <p:nvPr>
            <p:extLst>
              <p:ext uri="{D42A27DB-BD31-4B8C-83A1-F6EECF244321}">
                <p14:modId xmlns:p14="http://schemas.microsoft.com/office/powerpoint/2010/main" val="4281630811"/>
              </p:ext>
            </p:extLst>
          </p:nvPr>
        </p:nvGraphicFramePr>
        <p:xfrm>
          <a:off x="727949" y="505091"/>
          <a:ext cx="6332688" cy="25043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2555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E3129E4-86CA-DE94-C824-F9D8EE686EEE}"/>
              </a:ext>
            </a:extLst>
          </p:cNvPr>
          <p:cNvSpPr/>
          <p:nvPr/>
        </p:nvSpPr>
        <p:spPr>
          <a:xfrm>
            <a:off x="-2473377" y="194440"/>
            <a:ext cx="734518" cy="576919"/>
          </a:xfrm>
          <a:prstGeom prst="rect">
            <a:avLst/>
          </a:prstGeom>
          <a:solidFill>
            <a:srgbClr val="0A4E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3D81E8A-DD6E-EA8D-99BF-FE12AC6F1F25}"/>
              </a:ext>
            </a:extLst>
          </p:cNvPr>
          <p:cNvSpPr/>
          <p:nvPr/>
        </p:nvSpPr>
        <p:spPr>
          <a:xfrm>
            <a:off x="-2473377" y="1046427"/>
            <a:ext cx="734518" cy="576919"/>
          </a:xfrm>
          <a:prstGeom prst="rect">
            <a:avLst/>
          </a:prstGeom>
          <a:solidFill>
            <a:srgbClr val="0886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3528219-D18D-FC91-71D5-3C72AF7996F7}"/>
              </a:ext>
            </a:extLst>
          </p:cNvPr>
          <p:cNvSpPr/>
          <p:nvPr/>
        </p:nvSpPr>
        <p:spPr>
          <a:xfrm>
            <a:off x="-2473377" y="1898414"/>
            <a:ext cx="734518" cy="576919"/>
          </a:xfrm>
          <a:prstGeom prst="rect">
            <a:avLst/>
          </a:prstGeom>
          <a:solidFill>
            <a:srgbClr val="8DD8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5526B6F-3669-14B6-931D-30244C4121F0}"/>
              </a:ext>
            </a:extLst>
          </p:cNvPr>
          <p:cNvSpPr/>
          <p:nvPr/>
        </p:nvSpPr>
        <p:spPr>
          <a:xfrm>
            <a:off x="-1634060" y="194440"/>
            <a:ext cx="734518" cy="576919"/>
          </a:xfrm>
          <a:prstGeom prst="rect">
            <a:avLst/>
          </a:prstGeom>
          <a:solidFill>
            <a:srgbClr val="F78F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2DD2319-FF2C-E59D-5349-C62F29F83E04}"/>
              </a:ext>
            </a:extLst>
          </p:cNvPr>
          <p:cNvSpPr/>
          <p:nvPr/>
        </p:nvSpPr>
        <p:spPr>
          <a:xfrm>
            <a:off x="-1621090" y="1053288"/>
            <a:ext cx="734518" cy="576919"/>
          </a:xfrm>
          <a:prstGeom prst="rect">
            <a:avLst/>
          </a:prstGeom>
          <a:solidFill>
            <a:srgbClr val="FFC3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300DC16-AB0E-1DB7-DE9D-D4957460AE70}"/>
              </a:ext>
            </a:extLst>
          </p:cNvPr>
          <p:cNvSpPr/>
          <p:nvPr/>
        </p:nvSpPr>
        <p:spPr>
          <a:xfrm>
            <a:off x="-1618487" y="1912136"/>
            <a:ext cx="734518" cy="576919"/>
          </a:xfrm>
          <a:prstGeom prst="rect">
            <a:avLst/>
          </a:prstGeom>
          <a:solidFill>
            <a:srgbClr val="FFF5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29C964F6-3A04-34EB-0DAF-1D46C9C7078C}"/>
              </a:ext>
            </a:extLst>
          </p:cNvPr>
          <p:cNvSpPr/>
          <p:nvPr/>
        </p:nvSpPr>
        <p:spPr>
          <a:xfrm>
            <a:off x="-1618487" y="2708064"/>
            <a:ext cx="734518" cy="576919"/>
          </a:xfrm>
          <a:prstGeom prst="rect">
            <a:avLst/>
          </a:prstGeom>
          <a:solidFill>
            <a:srgbClr val="BB3B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C119F1B-EB85-29C0-C4B0-47EC4F587E3D}"/>
              </a:ext>
            </a:extLst>
          </p:cNvPr>
          <p:cNvSpPr/>
          <p:nvPr/>
        </p:nvSpPr>
        <p:spPr>
          <a:xfrm>
            <a:off x="-2445603" y="2708063"/>
            <a:ext cx="734518" cy="576919"/>
          </a:xfrm>
          <a:prstGeom prst="rect">
            <a:avLst/>
          </a:prstGeom>
          <a:solidFill>
            <a:srgbClr val="3662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510BC941-108C-1298-3C3E-D8B55414FDB6}"/>
              </a:ext>
            </a:extLst>
          </p:cNvPr>
          <p:cNvSpPr txBox="1"/>
          <p:nvPr/>
        </p:nvSpPr>
        <p:spPr>
          <a:xfrm>
            <a:off x="175178" y="199832"/>
            <a:ext cx="7556745" cy="1384995"/>
          </a:xfrm>
          <a:prstGeom prst="rect">
            <a:avLst/>
          </a:prstGeom>
          <a:noFill/>
        </p:spPr>
        <p:txBody>
          <a:bodyPr wrap="square" rtlCol="0">
            <a:spAutoFit/>
          </a:bodyPr>
          <a:lstStyle/>
          <a:p>
            <a:pPr algn="just"/>
            <a:r>
              <a:rPr lang="en-US" sz="1400" b="1" dirty="0">
                <a:solidFill>
                  <a:srgbClr val="20124D"/>
                </a:solidFill>
                <a:latin typeface="Arial" panose="020B0604020202020204" pitchFamily="34" charset="0"/>
                <a:cs typeface="Arial" panose="020B0604020202020204" pitchFamily="34" charset="0"/>
              </a:rPr>
              <a:t>November is the dry season in the North and South, the rainy season in the Central region. The rain in early November in the North Central region expanded to the North of the South Central provinces with very heavy rainfall causing widespread flooding in the Central provinces. The system marginal price (SMP) is very low, many times a day the price is only 1 VND/</a:t>
            </a:r>
            <a:r>
              <a:rPr lang="en-US" sz="1400" b="1" dirty="0" err="1">
                <a:solidFill>
                  <a:srgbClr val="20124D"/>
                </a:solidFill>
                <a:latin typeface="Arial" panose="020B0604020202020204" pitchFamily="34" charset="0"/>
                <a:cs typeface="Arial" panose="020B0604020202020204" pitchFamily="34" charset="0"/>
              </a:rPr>
              <a:t>kWh.The</a:t>
            </a:r>
            <a:r>
              <a:rPr lang="en-US" sz="1400" b="1" dirty="0">
                <a:solidFill>
                  <a:srgbClr val="20124D"/>
                </a:solidFill>
                <a:latin typeface="Arial" panose="020B0604020202020204" pitchFamily="34" charset="0"/>
                <a:cs typeface="Arial" panose="020B0604020202020204" pitchFamily="34" charset="0"/>
              </a:rPr>
              <a:t> average full market electricity price (FMP) is expected to be about 760 VND/kWh</a:t>
            </a:r>
          </a:p>
        </p:txBody>
      </p:sp>
      <p:grpSp>
        <p:nvGrpSpPr>
          <p:cNvPr id="1635" name="Group 1634">
            <a:extLst>
              <a:ext uri="{FF2B5EF4-FFF2-40B4-BE49-F238E27FC236}">
                <a16:creationId xmlns:a16="http://schemas.microsoft.com/office/drawing/2014/main" xmlns="" id="{5AFD3F14-BEA8-B20A-2F3F-DB685E6FB5AE}"/>
              </a:ext>
            </a:extLst>
          </p:cNvPr>
          <p:cNvGrpSpPr/>
          <p:nvPr/>
        </p:nvGrpSpPr>
        <p:grpSpPr>
          <a:xfrm>
            <a:off x="131995" y="1814623"/>
            <a:ext cx="7727745" cy="4599040"/>
            <a:chOff x="-14406" y="1895026"/>
            <a:chExt cx="7911914" cy="4572317"/>
          </a:xfrm>
        </p:grpSpPr>
        <p:sp>
          <p:nvSpPr>
            <p:cNvPr id="1269" name="Freeform: Shape 1268">
              <a:extLst>
                <a:ext uri="{FF2B5EF4-FFF2-40B4-BE49-F238E27FC236}">
                  <a16:creationId xmlns:a16="http://schemas.microsoft.com/office/drawing/2014/main" xmlns="" id="{52577B1B-BB17-C905-1583-603E7540836C}"/>
                </a:ext>
              </a:extLst>
            </p:cNvPr>
            <p:cNvSpPr/>
            <p:nvPr/>
          </p:nvSpPr>
          <p:spPr>
            <a:xfrm rot="411616">
              <a:off x="-14406" y="1974450"/>
              <a:ext cx="1474063" cy="1842457"/>
            </a:xfrm>
            <a:custGeom>
              <a:avLst/>
              <a:gdLst>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52546 w 3426871"/>
                <a:gd name="connsiteY35" fmla="*/ 479645 h 2153391"/>
                <a:gd name="connsiteX36" fmla="*/ 1149199 w 3426871"/>
                <a:gd name="connsiteY36" fmla="*/ 475682 h 2153391"/>
                <a:gd name="connsiteX37" fmla="*/ 1143477 w 3426871"/>
                <a:gd name="connsiteY37" fmla="*/ 475552 h 2153391"/>
                <a:gd name="connsiteX38" fmla="*/ 1147063 w 3426871"/>
                <a:gd name="connsiteY38" fmla="*/ 479544 h 2153391"/>
                <a:gd name="connsiteX39" fmla="*/ 1088149 w 3426871"/>
                <a:gd name="connsiteY39" fmla="*/ 478457 h 2153391"/>
                <a:gd name="connsiteX40" fmla="*/ 412811 w 3426871"/>
                <a:gd name="connsiteY40" fmla="*/ 463976 h 2153391"/>
                <a:gd name="connsiteX41" fmla="*/ 0 w 3426871"/>
                <a:gd name="connsiteY41"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52546 w 3426871"/>
                <a:gd name="connsiteY35" fmla="*/ 479645 h 2153391"/>
                <a:gd name="connsiteX36" fmla="*/ 1149199 w 3426871"/>
                <a:gd name="connsiteY36" fmla="*/ 475682 h 2153391"/>
                <a:gd name="connsiteX37" fmla="*/ 1143477 w 3426871"/>
                <a:gd name="connsiteY37" fmla="*/ 475552 h 2153391"/>
                <a:gd name="connsiteX38" fmla="*/ 1088149 w 3426871"/>
                <a:gd name="connsiteY38" fmla="*/ 478457 h 2153391"/>
                <a:gd name="connsiteX39" fmla="*/ 412811 w 3426871"/>
                <a:gd name="connsiteY39" fmla="*/ 463976 h 2153391"/>
                <a:gd name="connsiteX40" fmla="*/ 0 w 3426871"/>
                <a:gd name="connsiteY40"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49199 w 3426871"/>
                <a:gd name="connsiteY35" fmla="*/ 475682 h 2153391"/>
                <a:gd name="connsiteX36" fmla="*/ 1143477 w 3426871"/>
                <a:gd name="connsiteY36" fmla="*/ 475552 h 2153391"/>
                <a:gd name="connsiteX37" fmla="*/ 1088149 w 3426871"/>
                <a:gd name="connsiteY37" fmla="*/ 478457 h 2153391"/>
                <a:gd name="connsiteX38" fmla="*/ 412811 w 3426871"/>
                <a:gd name="connsiteY38" fmla="*/ 463976 h 2153391"/>
                <a:gd name="connsiteX39" fmla="*/ 0 w 3426871"/>
                <a:gd name="connsiteY39"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49199 w 3426871"/>
                <a:gd name="connsiteY35" fmla="*/ 475682 h 2153391"/>
                <a:gd name="connsiteX36" fmla="*/ 1088149 w 3426871"/>
                <a:gd name="connsiteY36" fmla="*/ 478457 h 2153391"/>
                <a:gd name="connsiteX37" fmla="*/ 412811 w 3426871"/>
                <a:gd name="connsiteY37" fmla="*/ 463976 h 2153391"/>
                <a:gd name="connsiteX38" fmla="*/ 0 w 3426871"/>
                <a:gd name="connsiteY38"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088149 w 3426871"/>
                <a:gd name="connsiteY35" fmla="*/ 478457 h 2153391"/>
                <a:gd name="connsiteX36" fmla="*/ 412811 w 3426871"/>
                <a:gd name="connsiteY36" fmla="*/ 463976 h 2153391"/>
                <a:gd name="connsiteX37" fmla="*/ 0 w 3426871"/>
                <a:gd name="connsiteY37"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412811 w 3426871"/>
                <a:gd name="connsiteY35" fmla="*/ 463976 h 2153391"/>
                <a:gd name="connsiteX36" fmla="*/ 0 w 3426871"/>
                <a:gd name="connsiteY36"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03778 w 3426871"/>
                <a:gd name="connsiteY12" fmla="*/ 1631892 h 2153391"/>
                <a:gd name="connsiteX13" fmla="*/ 2335825 w 3426871"/>
                <a:gd name="connsiteY13" fmla="*/ 1644653 h 2153391"/>
                <a:gd name="connsiteX14" fmla="*/ 2324708 w 3426871"/>
                <a:gd name="connsiteY14" fmla="*/ 1632275 h 2153391"/>
                <a:gd name="connsiteX15" fmla="*/ 2652493 w 3426871"/>
                <a:gd name="connsiteY15" fmla="*/ 1638272 h 2153391"/>
                <a:gd name="connsiteX16" fmla="*/ 3001368 w 3426871"/>
                <a:gd name="connsiteY16" fmla="*/ 1647843 h 2153391"/>
                <a:gd name="connsiteX17" fmla="*/ 3014060 w 3426871"/>
                <a:gd name="connsiteY17" fmla="*/ 1647843 h 2153391"/>
                <a:gd name="connsiteX18" fmla="*/ 3426871 w 3426871"/>
                <a:gd name="connsiteY18" fmla="*/ 2153391 h 2153391"/>
                <a:gd name="connsiteX19" fmla="*/ 2991758 w 3426871"/>
                <a:gd name="connsiteY19" fmla="*/ 1702539 h 2153391"/>
                <a:gd name="connsiteX20" fmla="*/ 3001368 w 3426871"/>
                <a:gd name="connsiteY20" fmla="*/ 1702276 h 2153391"/>
                <a:gd name="connsiteX21" fmla="*/ 2982171 w 3426871"/>
                <a:gd name="connsiteY21" fmla="*/ 1692605 h 2153391"/>
                <a:gd name="connsiteX22" fmla="*/ 2991758 w 3426871"/>
                <a:gd name="connsiteY22" fmla="*/ 1702539 h 2153391"/>
                <a:gd name="connsiteX23" fmla="*/ 2652493 w 3426871"/>
                <a:gd name="connsiteY23" fmla="*/ 1711846 h 2153391"/>
                <a:gd name="connsiteX24" fmla="*/ 2303778 w 3426871"/>
                <a:gd name="connsiteY24" fmla="*/ 1718227 h 2153391"/>
                <a:gd name="connsiteX25" fmla="*/ 2284581 w 3426871"/>
                <a:gd name="connsiteY25" fmla="*/ 1718227 h 2153391"/>
                <a:gd name="connsiteX26" fmla="*/ 2271730 w 3426871"/>
                <a:gd name="connsiteY26" fmla="*/ 1705466 h 2153391"/>
                <a:gd name="connsiteX27" fmla="*/ 1983778 w 3426871"/>
                <a:gd name="connsiteY27" fmla="*/ 1398309 h 2153391"/>
                <a:gd name="connsiteX28" fmla="*/ 1337714 w 3426871"/>
                <a:gd name="connsiteY28" fmla="*/ 691377 h 2153391"/>
                <a:gd name="connsiteX29" fmla="*/ 1239605 w 3426871"/>
                <a:gd name="connsiteY29" fmla="*/ 582542 h 2153391"/>
                <a:gd name="connsiteX30" fmla="*/ 1239686 w 3426871"/>
                <a:gd name="connsiteY30" fmla="*/ 582838 h 2153391"/>
                <a:gd name="connsiteX31" fmla="*/ 1236937 w 3426871"/>
                <a:gd name="connsiteY31" fmla="*/ 579582 h 2153391"/>
                <a:gd name="connsiteX32" fmla="*/ 1233529 w 3426871"/>
                <a:gd name="connsiteY32" fmla="*/ 575802 h 2153391"/>
                <a:gd name="connsiteX33" fmla="*/ 1147063 w 3426871"/>
                <a:gd name="connsiteY33" fmla="*/ 479544 h 2153391"/>
                <a:gd name="connsiteX34" fmla="*/ 412811 w 3426871"/>
                <a:gd name="connsiteY34" fmla="*/ 463976 h 2153391"/>
                <a:gd name="connsiteX35" fmla="*/ 0 w 3426871"/>
                <a:gd name="connsiteY35"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35825 w 3426871"/>
                <a:gd name="connsiteY12" fmla="*/ 1644653 h 2153391"/>
                <a:gd name="connsiteX13" fmla="*/ 2324708 w 3426871"/>
                <a:gd name="connsiteY13" fmla="*/ 1632275 h 2153391"/>
                <a:gd name="connsiteX14" fmla="*/ 2652493 w 3426871"/>
                <a:gd name="connsiteY14" fmla="*/ 1638272 h 2153391"/>
                <a:gd name="connsiteX15" fmla="*/ 3001368 w 3426871"/>
                <a:gd name="connsiteY15" fmla="*/ 1647843 h 2153391"/>
                <a:gd name="connsiteX16" fmla="*/ 3014060 w 3426871"/>
                <a:gd name="connsiteY16" fmla="*/ 1647843 h 2153391"/>
                <a:gd name="connsiteX17" fmla="*/ 3426871 w 3426871"/>
                <a:gd name="connsiteY17" fmla="*/ 2153391 h 2153391"/>
                <a:gd name="connsiteX18" fmla="*/ 2991758 w 3426871"/>
                <a:gd name="connsiteY18" fmla="*/ 1702539 h 2153391"/>
                <a:gd name="connsiteX19" fmla="*/ 3001368 w 3426871"/>
                <a:gd name="connsiteY19" fmla="*/ 1702276 h 2153391"/>
                <a:gd name="connsiteX20" fmla="*/ 2982171 w 3426871"/>
                <a:gd name="connsiteY20" fmla="*/ 1692605 h 2153391"/>
                <a:gd name="connsiteX21" fmla="*/ 2991758 w 3426871"/>
                <a:gd name="connsiteY21" fmla="*/ 1702539 h 2153391"/>
                <a:gd name="connsiteX22" fmla="*/ 2652493 w 3426871"/>
                <a:gd name="connsiteY22" fmla="*/ 1711846 h 2153391"/>
                <a:gd name="connsiteX23" fmla="*/ 2303778 w 3426871"/>
                <a:gd name="connsiteY23" fmla="*/ 1718227 h 2153391"/>
                <a:gd name="connsiteX24" fmla="*/ 2284581 w 3426871"/>
                <a:gd name="connsiteY24" fmla="*/ 1718227 h 2153391"/>
                <a:gd name="connsiteX25" fmla="*/ 2271730 w 3426871"/>
                <a:gd name="connsiteY25" fmla="*/ 1705466 h 2153391"/>
                <a:gd name="connsiteX26" fmla="*/ 1983778 w 3426871"/>
                <a:gd name="connsiteY26" fmla="*/ 1398309 h 2153391"/>
                <a:gd name="connsiteX27" fmla="*/ 1337714 w 3426871"/>
                <a:gd name="connsiteY27" fmla="*/ 691377 h 2153391"/>
                <a:gd name="connsiteX28" fmla="*/ 1239605 w 3426871"/>
                <a:gd name="connsiteY28" fmla="*/ 582542 h 2153391"/>
                <a:gd name="connsiteX29" fmla="*/ 1239686 w 3426871"/>
                <a:gd name="connsiteY29" fmla="*/ 582838 h 2153391"/>
                <a:gd name="connsiteX30" fmla="*/ 1236937 w 3426871"/>
                <a:gd name="connsiteY30" fmla="*/ 579582 h 2153391"/>
                <a:gd name="connsiteX31" fmla="*/ 1233529 w 3426871"/>
                <a:gd name="connsiteY31" fmla="*/ 575802 h 2153391"/>
                <a:gd name="connsiteX32" fmla="*/ 1147063 w 3426871"/>
                <a:gd name="connsiteY32" fmla="*/ 479544 h 2153391"/>
                <a:gd name="connsiteX33" fmla="*/ 412811 w 3426871"/>
                <a:gd name="connsiteY33" fmla="*/ 463976 h 2153391"/>
                <a:gd name="connsiteX34" fmla="*/ 0 w 3426871"/>
                <a:gd name="connsiteY34"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24708 w 3426871"/>
                <a:gd name="connsiteY12" fmla="*/ 1632275 h 2153391"/>
                <a:gd name="connsiteX13" fmla="*/ 2652493 w 3426871"/>
                <a:gd name="connsiteY13" fmla="*/ 1638272 h 2153391"/>
                <a:gd name="connsiteX14" fmla="*/ 3001368 w 3426871"/>
                <a:gd name="connsiteY14" fmla="*/ 1647843 h 2153391"/>
                <a:gd name="connsiteX15" fmla="*/ 3014060 w 3426871"/>
                <a:gd name="connsiteY15" fmla="*/ 1647843 h 2153391"/>
                <a:gd name="connsiteX16" fmla="*/ 3426871 w 3426871"/>
                <a:gd name="connsiteY16" fmla="*/ 2153391 h 2153391"/>
                <a:gd name="connsiteX17" fmla="*/ 2991758 w 3426871"/>
                <a:gd name="connsiteY17" fmla="*/ 1702539 h 2153391"/>
                <a:gd name="connsiteX18" fmla="*/ 3001368 w 3426871"/>
                <a:gd name="connsiteY18" fmla="*/ 1702276 h 2153391"/>
                <a:gd name="connsiteX19" fmla="*/ 2982171 w 3426871"/>
                <a:gd name="connsiteY19" fmla="*/ 1692605 h 2153391"/>
                <a:gd name="connsiteX20" fmla="*/ 2991758 w 3426871"/>
                <a:gd name="connsiteY20" fmla="*/ 1702539 h 2153391"/>
                <a:gd name="connsiteX21" fmla="*/ 2652493 w 3426871"/>
                <a:gd name="connsiteY21" fmla="*/ 1711846 h 2153391"/>
                <a:gd name="connsiteX22" fmla="*/ 2303778 w 3426871"/>
                <a:gd name="connsiteY22" fmla="*/ 1718227 h 2153391"/>
                <a:gd name="connsiteX23" fmla="*/ 2284581 w 3426871"/>
                <a:gd name="connsiteY23" fmla="*/ 1718227 h 2153391"/>
                <a:gd name="connsiteX24" fmla="*/ 2271730 w 3426871"/>
                <a:gd name="connsiteY24" fmla="*/ 1705466 h 2153391"/>
                <a:gd name="connsiteX25" fmla="*/ 1983778 w 3426871"/>
                <a:gd name="connsiteY25" fmla="*/ 1398309 h 2153391"/>
                <a:gd name="connsiteX26" fmla="*/ 1337714 w 3426871"/>
                <a:gd name="connsiteY26" fmla="*/ 691377 h 2153391"/>
                <a:gd name="connsiteX27" fmla="*/ 1239605 w 3426871"/>
                <a:gd name="connsiteY27" fmla="*/ 582542 h 2153391"/>
                <a:gd name="connsiteX28" fmla="*/ 1239686 w 3426871"/>
                <a:gd name="connsiteY28" fmla="*/ 582838 h 2153391"/>
                <a:gd name="connsiteX29" fmla="*/ 1236937 w 3426871"/>
                <a:gd name="connsiteY29" fmla="*/ 579582 h 2153391"/>
                <a:gd name="connsiteX30" fmla="*/ 1233529 w 3426871"/>
                <a:gd name="connsiteY30" fmla="*/ 575802 h 2153391"/>
                <a:gd name="connsiteX31" fmla="*/ 1147063 w 3426871"/>
                <a:gd name="connsiteY31" fmla="*/ 479544 h 2153391"/>
                <a:gd name="connsiteX32" fmla="*/ 412811 w 3426871"/>
                <a:gd name="connsiteY32" fmla="*/ 463976 h 2153391"/>
                <a:gd name="connsiteX33" fmla="*/ 0 w 3426871"/>
                <a:gd name="connsiteY33"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24708 w 3426871"/>
                <a:gd name="connsiteY12" fmla="*/ 1632275 h 2153391"/>
                <a:gd name="connsiteX13" fmla="*/ 2652493 w 3426871"/>
                <a:gd name="connsiteY13" fmla="*/ 1638272 h 2153391"/>
                <a:gd name="connsiteX14" fmla="*/ 3001368 w 3426871"/>
                <a:gd name="connsiteY14" fmla="*/ 1647843 h 2153391"/>
                <a:gd name="connsiteX15" fmla="*/ 3014060 w 3426871"/>
                <a:gd name="connsiteY15" fmla="*/ 1647843 h 2153391"/>
                <a:gd name="connsiteX16" fmla="*/ 3426871 w 3426871"/>
                <a:gd name="connsiteY16" fmla="*/ 2153391 h 2153391"/>
                <a:gd name="connsiteX17" fmla="*/ 2991758 w 3426871"/>
                <a:gd name="connsiteY17" fmla="*/ 1702539 h 2153391"/>
                <a:gd name="connsiteX18" fmla="*/ 3001368 w 3426871"/>
                <a:gd name="connsiteY18" fmla="*/ 1702276 h 2153391"/>
                <a:gd name="connsiteX19" fmla="*/ 2991758 w 3426871"/>
                <a:gd name="connsiteY19" fmla="*/ 1702539 h 2153391"/>
                <a:gd name="connsiteX20" fmla="*/ 2652493 w 3426871"/>
                <a:gd name="connsiteY20" fmla="*/ 1711846 h 2153391"/>
                <a:gd name="connsiteX21" fmla="*/ 2303778 w 3426871"/>
                <a:gd name="connsiteY21" fmla="*/ 1718227 h 2153391"/>
                <a:gd name="connsiteX22" fmla="*/ 2284581 w 3426871"/>
                <a:gd name="connsiteY22" fmla="*/ 1718227 h 2153391"/>
                <a:gd name="connsiteX23" fmla="*/ 2271730 w 3426871"/>
                <a:gd name="connsiteY23" fmla="*/ 1705466 h 2153391"/>
                <a:gd name="connsiteX24" fmla="*/ 1983778 w 3426871"/>
                <a:gd name="connsiteY24" fmla="*/ 1398309 h 2153391"/>
                <a:gd name="connsiteX25" fmla="*/ 1337714 w 3426871"/>
                <a:gd name="connsiteY25" fmla="*/ 691377 h 2153391"/>
                <a:gd name="connsiteX26" fmla="*/ 1239605 w 3426871"/>
                <a:gd name="connsiteY26" fmla="*/ 582542 h 2153391"/>
                <a:gd name="connsiteX27" fmla="*/ 1239686 w 3426871"/>
                <a:gd name="connsiteY27" fmla="*/ 582838 h 2153391"/>
                <a:gd name="connsiteX28" fmla="*/ 1236937 w 3426871"/>
                <a:gd name="connsiteY28" fmla="*/ 579582 h 2153391"/>
                <a:gd name="connsiteX29" fmla="*/ 1233529 w 3426871"/>
                <a:gd name="connsiteY29" fmla="*/ 575802 h 2153391"/>
                <a:gd name="connsiteX30" fmla="*/ 1147063 w 3426871"/>
                <a:gd name="connsiteY30" fmla="*/ 479544 h 2153391"/>
                <a:gd name="connsiteX31" fmla="*/ 412811 w 3426871"/>
                <a:gd name="connsiteY31" fmla="*/ 463976 h 2153391"/>
                <a:gd name="connsiteX32" fmla="*/ 0 w 3426871"/>
                <a:gd name="connsiteY32"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24708 w 3426871"/>
                <a:gd name="connsiteY12" fmla="*/ 1632275 h 2153391"/>
                <a:gd name="connsiteX13" fmla="*/ 2652493 w 3426871"/>
                <a:gd name="connsiteY13" fmla="*/ 1638272 h 2153391"/>
                <a:gd name="connsiteX14" fmla="*/ 3001368 w 3426871"/>
                <a:gd name="connsiteY14" fmla="*/ 1647843 h 2153391"/>
                <a:gd name="connsiteX15" fmla="*/ 3014060 w 3426871"/>
                <a:gd name="connsiteY15" fmla="*/ 1647843 h 2153391"/>
                <a:gd name="connsiteX16" fmla="*/ 3426871 w 3426871"/>
                <a:gd name="connsiteY16" fmla="*/ 2153391 h 2153391"/>
                <a:gd name="connsiteX17" fmla="*/ 2991758 w 3426871"/>
                <a:gd name="connsiteY17" fmla="*/ 1702539 h 2153391"/>
                <a:gd name="connsiteX18" fmla="*/ 2991758 w 3426871"/>
                <a:gd name="connsiteY18" fmla="*/ 1702539 h 2153391"/>
                <a:gd name="connsiteX19" fmla="*/ 2652493 w 3426871"/>
                <a:gd name="connsiteY19" fmla="*/ 1711846 h 2153391"/>
                <a:gd name="connsiteX20" fmla="*/ 2303778 w 3426871"/>
                <a:gd name="connsiteY20" fmla="*/ 1718227 h 2153391"/>
                <a:gd name="connsiteX21" fmla="*/ 2284581 w 3426871"/>
                <a:gd name="connsiteY21" fmla="*/ 1718227 h 2153391"/>
                <a:gd name="connsiteX22" fmla="*/ 2271730 w 3426871"/>
                <a:gd name="connsiteY22" fmla="*/ 1705466 h 2153391"/>
                <a:gd name="connsiteX23" fmla="*/ 1983778 w 3426871"/>
                <a:gd name="connsiteY23" fmla="*/ 1398309 h 2153391"/>
                <a:gd name="connsiteX24" fmla="*/ 1337714 w 3426871"/>
                <a:gd name="connsiteY24" fmla="*/ 691377 h 2153391"/>
                <a:gd name="connsiteX25" fmla="*/ 1239605 w 3426871"/>
                <a:gd name="connsiteY25" fmla="*/ 582542 h 2153391"/>
                <a:gd name="connsiteX26" fmla="*/ 1239686 w 3426871"/>
                <a:gd name="connsiteY26" fmla="*/ 582838 h 2153391"/>
                <a:gd name="connsiteX27" fmla="*/ 1236937 w 3426871"/>
                <a:gd name="connsiteY27" fmla="*/ 579582 h 2153391"/>
                <a:gd name="connsiteX28" fmla="*/ 1233529 w 3426871"/>
                <a:gd name="connsiteY28" fmla="*/ 575802 h 2153391"/>
                <a:gd name="connsiteX29" fmla="*/ 1147063 w 3426871"/>
                <a:gd name="connsiteY29" fmla="*/ 479544 h 2153391"/>
                <a:gd name="connsiteX30" fmla="*/ 412811 w 3426871"/>
                <a:gd name="connsiteY30" fmla="*/ 463976 h 2153391"/>
                <a:gd name="connsiteX31" fmla="*/ 0 w 3426871"/>
                <a:gd name="connsiteY31" fmla="*/ 0 h 215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26871" h="2153391">
                  <a:moveTo>
                    <a:pt x="0" y="0"/>
                  </a:moveTo>
                  <a:cubicBezTo>
                    <a:pt x="96024" y="86360"/>
                    <a:pt x="224353" y="208778"/>
                    <a:pt x="337868" y="315859"/>
                  </a:cubicBezTo>
                  <a:lnTo>
                    <a:pt x="437556" y="409232"/>
                  </a:lnTo>
                  <a:lnTo>
                    <a:pt x="425503" y="409543"/>
                  </a:lnTo>
                  <a:lnTo>
                    <a:pt x="437556" y="409232"/>
                  </a:lnTo>
                  <a:lnTo>
                    <a:pt x="796748" y="399973"/>
                  </a:lnTo>
                  <a:lnTo>
                    <a:pt x="1167833" y="393592"/>
                  </a:lnTo>
                  <a:lnTo>
                    <a:pt x="1187030" y="393592"/>
                  </a:lnTo>
                  <a:lnTo>
                    <a:pt x="1199881" y="406353"/>
                  </a:lnTo>
                  <a:cubicBezTo>
                    <a:pt x="1455786" y="678318"/>
                    <a:pt x="1804660" y="1052669"/>
                    <a:pt x="2054219" y="1331115"/>
                  </a:cubicBezTo>
                  <a:lnTo>
                    <a:pt x="2323725" y="1631180"/>
                  </a:lnTo>
                  <a:lnTo>
                    <a:pt x="2324708" y="1632275"/>
                  </a:lnTo>
                  <a:lnTo>
                    <a:pt x="2324708" y="1632275"/>
                  </a:lnTo>
                  <a:lnTo>
                    <a:pt x="2652493" y="1638272"/>
                  </a:lnTo>
                  <a:lnTo>
                    <a:pt x="3001368" y="1647843"/>
                  </a:lnTo>
                  <a:lnTo>
                    <a:pt x="3014060" y="1647843"/>
                  </a:lnTo>
                  <a:cubicBezTo>
                    <a:pt x="3154943" y="1814232"/>
                    <a:pt x="3292493" y="1983812"/>
                    <a:pt x="3426871" y="2153391"/>
                  </a:cubicBezTo>
                  <a:lnTo>
                    <a:pt x="2991758" y="1702539"/>
                  </a:lnTo>
                  <a:lnTo>
                    <a:pt x="2991758" y="1702539"/>
                  </a:lnTo>
                  <a:lnTo>
                    <a:pt x="2652493" y="1711846"/>
                  </a:lnTo>
                  <a:lnTo>
                    <a:pt x="2303778" y="1718227"/>
                  </a:lnTo>
                  <a:lnTo>
                    <a:pt x="2284581" y="1718227"/>
                  </a:lnTo>
                  <a:lnTo>
                    <a:pt x="2271730" y="1705466"/>
                  </a:lnTo>
                  <a:lnTo>
                    <a:pt x="1983778" y="1398309"/>
                  </a:lnTo>
                  <a:cubicBezTo>
                    <a:pt x="1791849" y="1191867"/>
                    <a:pt x="1551284" y="927890"/>
                    <a:pt x="1337714" y="691377"/>
                  </a:cubicBezTo>
                  <a:lnTo>
                    <a:pt x="1239605" y="582542"/>
                  </a:lnTo>
                  <a:cubicBezTo>
                    <a:pt x="1239632" y="582641"/>
                    <a:pt x="1239659" y="582739"/>
                    <a:pt x="1239686" y="582838"/>
                  </a:cubicBezTo>
                  <a:lnTo>
                    <a:pt x="1236937" y="579582"/>
                  </a:lnTo>
                  <a:lnTo>
                    <a:pt x="1233529" y="575802"/>
                  </a:lnTo>
                  <a:lnTo>
                    <a:pt x="1147063" y="479544"/>
                  </a:lnTo>
                  <a:lnTo>
                    <a:pt x="412811" y="463976"/>
                  </a:lnTo>
                  <a:cubicBezTo>
                    <a:pt x="294298" y="323208"/>
                    <a:pt x="118354" y="134388"/>
                    <a:pt x="0" y="0"/>
                  </a:cubicBezTo>
                  <a:close/>
                </a:path>
              </a:pathLst>
            </a:custGeom>
            <a:solidFill>
              <a:srgbClr val="8DD8F8"/>
            </a:solidFill>
            <a:ln w="12700">
              <a:miter lim="400000"/>
            </a:ln>
          </p:spPr>
          <p:txBody>
            <a:bodyPr wrap="square" lIns="28575" tIns="28575" rIns="28575" bIns="28575" anchor="ctr">
              <a:noAutofit/>
            </a:bodyPr>
            <a:lstStyle/>
            <a:p>
              <a:pPr>
                <a:defRPr sz="3000">
                  <a:solidFill>
                    <a:srgbClr val="FFFFFF"/>
                  </a:solidFill>
                </a:defRPr>
              </a:pPr>
              <a:endParaRPr sz="2800"/>
            </a:p>
          </p:txBody>
        </p:sp>
        <p:grpSp>
          <p:nvGrpSpPr>
            <p:cNvPr id="1275" name="Group 1274">
              <a:extLst>
                <a:ext uri="{FF2B5EF4-FFF2-40B4-BE49-F238E27FC236}">
                  <a16:creationId xmlns:a16="http://schemas.microsoft.com/office/drawing/2014/main" xmlns="" id="{70D219ED-53AC-1BB8-1D4F-2464D5F388B1}"/>
                </a:ext>
              </a:extLst>
            </p:cNvPr>
            <p:cNvGrpSpPr/>
            <p:nvPr/>
          </p:nvGrpSpPr>
          <p:grpSpPr>
            <a:xfrm>
              <a:off x="896158" y="1921615"/>
              <a:ext cx="2487803" cy="1492346"/>
              <a:chOff x="8413109" y="1704986"/>
              <a:chExt cx="2931531" cy="1646649"/>
            </a:xfrm>
            <a:noFill/>
          </p:grpSpPr>
          <p:sp>
            <p:nvSpPr>
              <p:cNvPr id="1276" name="TextBox 1275">
                <a:extLst>
                  <a:ext uri="{FF2B5EF4-FFF2-40B4-BE49-F238E27FC236}">
                    <a16:creationId xmlns:a16="http://schemas.microsoft.com/office/drawing/2014/main" xmlns="" id="{316F643B-6DE7-4293-7F64-449669B30E2C}"/>
                  </a:ext>
                </a:extLst>
              </p:cNvPr>
              <p:cNvSpPr txBox="1"/>
              <p:nvPr/>
            </p:nvSpPr>
            <p:spPr>
              <a:xfrm>
                <a:off x="8418559" y="1704986"/>
                <a:ext cx="2926081" cy="339600"/>
              </a:xfrm>
              <a:prstGeom prst="rect">
                <a:avLst/>
              </a:prstGeom>
              <a:grpFill/>
            </p:spPr>
            <p:txBody>
              <a:bodyPr wrap="square" lIns="0" rIns="0" rtlCol="0" anchor="b">
                <a:spAutoFit/>
              </a:bodyPr>
              <a:lstStyle/>
              <a:p>
                <a:r>
                  <a:rPr lang="en-US" sz="1400" b="1" noProof="1">
                    <a:solidFill>
                      <a:srgbClr val="BB3B30"/>
                    </a:solidFill>
                    <a:latin typeface="Arial" panose="020B0604020202020204" pitchFamily="34" charset="0"/>
                    <a:cs typeface="Arial" panose="020B0604020202020204" pitchFamily="34" charset="0"/>
                  </a:rPr>
                  <a:t>Ca Mau1&amp;2 CCPP</a:t>
                </a:r>
              </a:p>
            </p:txBody>
          </p:sp>
          <p:sp>
            <p:nvSpPr>
              <p:cNvPr id="1277" name="TextBox 1276">
                <a:extLst>
                  <a:ext uri="{FF2B5EF4-FFF2-40B4-BE49-F238E27FC236}">
                    <a16:creationId xmlns:a16="http://schemas.microsoft.com/office/drawing/2014/main" xmlns="" id="{D5BFA69A-84CE-16D7-8B65-3ECCC63C936E}"/>
                  </a:ext>
                </a:extLst>
              </p:cNvPr>
              <p:cNvSpPr txBox="1"/>
              <p:nvPr/>
            </p:nvSpPr>
            <p:spPr>
              <a:xfrm>
                <a:off x="8413109" y="2009570"/>
                <a:ext cx="2926081" cy="1342065"/>
              </a:xfrm>
              <a:prstGeom prst="rect">
                <a:avLst/>
              </a:prstGeom>
              <a:grpFill/>
            </p:spPr>
            <p:txBody>
              <a:bodyPr wrap="square" lIns="0" rIns="0" rtlCol="0" anchor="t">
                <a:spAutoFit/>
              </a:bodyPr>
              <a:lstStyle/>
              <a:p>
                <a:pPr algn="just"/>
                <a:r>
                  <a:rPr lang="en-US" sz="1050" dirty="0">
                    <a:solidFill>
                      <a:srgbClr val="20124D"/>
                    </a:solidFill>
                    <a:latin typeface="Arial" panose="020B0604020202020204" pitchFamily="34" charset="0"/>
                    <a:cs typeface="Arial" panose="020B0604020202020204" pitchFamily="34" charset="0"/>
                  </a:rPr>
                  <a:t>Currently, PV Gas's actual gas supply capacity is basically meeting operating requirements. Due to the low market price, the plant operates, and its revenue is calculated according to the case of operating outside the market. CM 1&amp; 2 did not meet the assigned output plan</a:t>
                </a:r>
              </a:p>
            </p:txBody>
          </p:sp>
        </p:grpSp>
        <p:pic>
          <p:nvPicPr>
            <p:cNvPr id="1289" name="Picture 10" descr="Thermal power Icon">
              <a:extLst>
                <a:ext uri="{FF2B5EF4-FFF2-40B4-BE49-F238E27FC236}">
                  <a16:creationId xmlns:a16="http://schemas.microsoft.com/office/drawing/2014/main" xmlns="" id="{79F94D25-BF1F-AFBF-02D5-E3FB2AF2F48B}"/>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36" y="1925801"/>
              <a:ext cx="319425" cy="319425"/>
            </a:xfrm>
            <a:prstGeom prst="rect">
              <a:avLst/>
            </a:prstGeom>
            <a:noFill/>
            <a:extLst>
              <a:ext uri="{909E8E84-426E-40DD-AFC4-6F175D3DCCD1}">
                <a14:hiddenFill xmlns:a14="http://schemas.microsoft.com/office/drawing/2010/main">
                  <a:solidFill>
                    <a:srgbClr val="FFFFFF"/>
                  </a:solidFill>
                </a14:hiddenFill>
              </a:ext>
            </a:extLst>
          </p:spPr>
        </p:pic>
        <p:pic>
          <p:nvPicPr>
            <p:cNvPr id="1290" name="Picture 10" descr="Thermal power Icon">
              <a:extLst>
                <a:ext uri="{FF2B5EF4-FFF2-40B4-BE49-F238E27FC236}">
                  <a16:creationId xmlns:a16="http://schemas.microsoft.com/office/drawing/2014/main" xmlns="" id="{CE3A2A5D-EA0B-73D3-77BC-1E2B5A3CE0B6}"/>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5598" y="3558500"/>
              <a:ext cx="319425" cy="319425"/>
            </a:xfrm>
            <a:prstGeom prst="rect">
              <a:avLst/>
            </a:prstGeom>
            <a:noFill/>
            <a:extLst>
              <a:ext uri="{909E8E84-426E-40DD-AFC4-6F175D3DCCD1}">
                <a14:hiddenFill xmlns:a14="http://schemas.microsoft.com/office/drawing/2010/main">
                  <a:solidFill>
                    <a:srgbClr val="FFFFFF"/>
                  </a:solidFill>
                </a14:hiddenFill>
              </a:ext>
            </a:extLst>
          </p:spPr>
        </p:pic>
        <p:grpSp>
          <p:nvGrpSpPr>
            <p:cNvPr id="1321" name="Group 1320">
              <a:extLst>
                <a:ext uri="{FF2B5EF4-FFF2-40B4-BE49-F238E27FC236}">
                  <a16:creationId xmlns:a16="http://schemas.microsoft.com/office/drawing/2014/main" xmlns="" id="{A61F4186-C745-7CB4-E488-DCE736E419B7}"/>
                </a:ext>
              </a:extLst>
            </p:cNvPr>
            <p:cNvGrpSpPr/>
            <p:nvPr/>
          </p:nvGrpSpPr>
          <p:grpSpPr>
            <a:xfrm>
              <a:off x="1389304" y="3561281"/>
              <a:ext cx="2531323" cy="880572"/>
              <a:chOff x="8366939" y="1671001"/>
              <a:chExt cx="2972251" cy="971621"/>
            </a:xfrm>
            <a:noFill/>
          </p:grpSpPr>
          <p:sp>
            <p:nvSpPr>
              <p:cNvPr id="1322" name="TextBox 1321">
                <a:extLst>
                  <a:ext uri="{FF2B5EF4-FFF2-40B4-BE49-F238E27FC236}">
                    <a16:creationId xmlns:a16="http://schemas.microsoft.com/office/drawing/2014/main" xmlns="" id="{3C0CBCA8-F9ED-FB23-4F92-BF4CA9C21733}"/>
                  </a:ext>
                </a:extLst>
              </p:cNvPr>
              <p:cNvSpPr txBox="1"/>
              <p:nvPr/>
            </p:nvSpPr>
            <p:spPr>
              <a:xfrm>
                <a:off x="8366939" y="1671001"/>
                <a:ext cx="2926082" cy="339600"/>
              </a:xfrm>
              <a:prstGeom prst="rect">
                <a:avLst/>
              </a:prstGeom>
              <a:grpFill/>
            </p:spPr>
            <p:txBody>
              <a:bodyPr wrap="square" lIns="0" rIns="0" rtlCol="0" anchor="b">
                <a:spAutoFit/>
              </a:bodyPr>
              <a:lstStyle/>
              <a:p>
                <a:r>
                  <a:rPr lang="en-US" sz="1400" b="1" dirty="0">
                    <a:solidFill>
                      <a:srgbClr val="BB3B30"/>
                    </a:solidFill>
                    <a:latin typeface="Arial" panose="020B0604020202020204" pitchFamily="34" charset="0"/>
                    <a:cs typeface="Arial" panose="020B0604020202020204" pitchFamily="34" charset="0"/>
                  </a:rPr>
                  <a:t>Nhon Trach 1 CCPP</a:t>
                </a:r>
              </a:p>
            </p:txBody>
          </p:sp>
          <p:sp>
            <p:nvSpPr>
              <p:cNvPr id="1323" name="TextBox 1322">
                <a:extLst>
                  <a:ext uri="{FF2B5EF4-FFF2-40B4-BE49-F238E27FC236}">
                    <a16:creationId xmlns:a16="http://schemas.microsoft.com/office/drawing/2014/main" xmlns="" id="{ECE872CD-FCB1-5023-6E5E-8A93DECA4898}"/>
                  </a:ext>
                </a:extLst>
              </p:cNvPr>
              <p:cNvSpPr txBox="1"/>
              <p:nvPr/>
            </p:nvSpPr>
            <p:spPr>
              <a:xfrm>
                <a:off x="8413108" y="2009572"/>
                <a:ext cx="2926082" cy="633050"/>
              </a:xfrm>
              <a:prstGeom prst="rect">
                <a:avLst/>
              </a:prstGeom>
              <a:grpFill/>
            </p:spPr>
            <p:txBody>
              <a:bodyPr wrap="square" lIns="0" rIns="0" rtlCol="0" anchor="t">
                <a:spAutoFit/>
              </a:bodyPr>
              <a:lstStyle/>
              <a:p>
                <a:pPr algn="just"/>
                <a:r>
                  <a:rPr lang="en-US" sz="1050" dirty="0">
                    <a:solidFill>
                      <a:srgbClr val="20124D"/>
                    </a:solidFill>
                    <a:latin typeface="Arial" panose="020B0604020202020204" pitchFamily="34" charset="0"/>
                    <a:cs typeface="Arial" panose="020B0604020202020204" pitchFamily="34" charset="0"/>
                  </a:rPr>
                  <a:t>Due to low market prices, NT1 operates low output according to A0's schedule and the quantity of Qc assigned</a:t>
                </a:r>
                <a:endParaRPr lang="vi-VN" sz="1050" dirty="0">
                  <a:solidFill>
                    <a:srgbClr val="20124D"/>
                  </a:solidFill>
                  <a:latin typeface="Arial" panose="020B0604020202020204" pitchFamily="34" charset="0"/>
                  <a:cs typeface="Arial" panose="020B0604020202020204" pitchFamily="34" charset="0"/>
                </a:endParaRPr>
              </a:p>
            </p:txBody>
          </p:sp>
        </p:grpSp>
        <p:grpSp>
          <p:nvGrpSpPr>
            <p:cNvPr id="1328" name="Group 1327">
              <a:extLst>
                <a:ext uri="{FF2B5EF4-FFF2-40B4-BE49-F238E27FC236}">
                  <a16:creationId xmlns:a16="http://schemas.microsoft.com/office/drawing/2014/main" xmlns="" id="{ACF6148B-45DE-C18B-E95F-3A070494C05B}"/>
                </a:ext>
              </a:extLst>
            </p:cNvPr>
            <p:cNvGrpSpPr/>
            <p:nvPr/>
          </p:nvGrpSpPr>
          <p:grpSpPr>
            <a:xfrm>
              <a:off x="1732571" y="5124243"/>
              <a:ext cx="2792828" cy="1205085"/>
              <a:chOff x="8402391" y="1673214"/>
              <a:chExt cx="3150637" cy="1329686"/>
            </a:xfrm>
            <a:noFill/>
          </p:grpSpPr>
          <p:sp>
            <p:nvSpPr>
              <p:cNvPr id="1329" name="TextBox 1328">
                <a:extLst>
                  <a:ext uri="{FF2B5EF4-FFF2-40B4-BE49-F238E27FC236}">
                    <a16:creationId xmlns:a16="http://schemas.microsoft.com/office/drawing/2014/main" xmlns="" id="{7B27DD4E-203F-6A09-B91F-373B45210885}"/>
                  </a:ext>
                </a:extLst>
              </p:cNvPr>
              <p:cNvSpPr txBox="1"/>
              <p:nvPr/>
            </p:nvSpPr>
            <p:spPr>
              <a:xfrm>
                <a:off x="8402391" y="1673214"/>
                <a:ext cx="2926081" cy="339600"/>
              </a:xfrm>
              <a:prstGeom prst="rect">
                <a:avLst/>
              </a:prstGeom>
              <a:grpFill/>
            </p:spPr>
            <p:txBody>
              <a:bodyPr wrap="square" lIns="0" rIns="0" rtlCol="0" anchor="b">
                <a:spAutoFit/>
              </a:bodyPr>
              <a:lstStyle/>
              <a:p>
                <a:r>
                  <a:rPr lang="en-US" sz="1400" b="1" dirty="0">
                    <a:solidFill>
                      <a:srgbClr val="BB3B30"/>
                    </a:solidFill>
                    <a:latin typeface="Arial" panose="020B0604020202020204" pitchFamily="34" charset="0"/>
                    <a:cs typeface="Arial" panose="020B0604020202020204" pitchFamily="34" charset="0"/>
                  </a:rPr>
                  <a:t>Hua Na HPP</a:t>
                </a:r>
              </a:p>
            </p:txBody>
          </p:sp>
          <p:sp>
            <p:nvSpPr>
              <p:cNvPr id="1330" name="TextBox 1329">
                <a:extLst>
                  <a:ext uri="{FF2B5EF4-FFF2-40B4-BE49-F238E27FC236}">
                    <a16:creationId xmlns:a16="http://schemas.microsoft.com/office/drawing/2014/main" xmlns="" id="{94B2B5D0-01A1-362E-1F84-3EE8609E0CB3}"/>
                  </a:ext>
                </a:extLst>
              </p:cNvPr>
              <p:cNvSpPr txBox="1"/>
              <p:nvPr/>
            </p:nvSpPr>
            <p:spPr>
              <a:xfrm>
                <a:off x="8413109" y="2009571"/>
                <a:ext cx="3139919" cy="993329"/>
              </a:xfrm>
              <a:prstGeom prst="rect">
                <a:avLst/>
              </a:prstGeom>
              <a:grpFill/>
            </p:spPr>
            <p:txBody>
              <a:bodyPr wrap="square" lIns="0" rIns="0" rtlCol="0" anchor="t">
                <a:spAutoFit/>
              </a:bodyPr>
              <a:lstStyle/>
              <a:p>
                <a:pPr algn="just"/>
                <a:r>
                  <a:rPr lang="en-US" sz="1050" dirty="0">
                    <a:solidFill>
                      <a:srgbClr val="20124D"/>
                    </a:solidFill>
                    <a:latin typeface="Arial" panose="020B0604020202020204" pitchFamily="34" charset="0"/>
                    <a:cs typeface="Arial" panose="020B0604020202020204" pitchFamily="34" charset="0"/>
                  </a:rPr>
                  <a:t>Due to the favorable hydrological condition, Hua Na HPP has offered optimal operating profit and stored water to normal water levels for the dry season operation period and the 2024 operating year</a:t>
                </a:r>
                <a:endParaRPr lang="vi-VN" sz="1050" dirty="0">
                  <a:solidFill>
                    <a:srgbClr val="20124D"/>
                  </a:solidFill>
                  <a:latin typeface="Arial" panose="020B0604020202020204" pitchFamily="34" charset="0"/>
                  <a:cs typeface="Arial" panose="020B0604020202020204" pitchFamily="34" charset="0"/>
                </a:endParaRPr>
              </a:p>
            </p:txBody>
          </p:sp>
        </p:grpSp>
        <p:pic>
          <p:nvPicPr>
            <p:cNvPr id="1331" name="Picture 10" descr="Thermal power Icon">
              <a:extLst>
                <a:ext uri="{FF2B5EF4-FFF2-40B4-BE49-F238E27FC236}">
                  <a16:creationId xmlns:a16="http://schemas.microsoft.com/office/drawing/2014/main" xmlns="" id="{26467325-53BE-C7A8-1590-40B0378CBB4A}"/>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62895" y="5067748"/>
              <a:ext cx="319425" cy="319425"/>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xmlns="" id="{794C5E78-8D1B-DD2E-7E0F-F6A694AF21D8}"/>
                </a:ext>
              </a:extLst>
            </p:cNvPr>
            <p:cNvSpPr/>
            <p:nvPr/>
          </p:nvSpPr>
          <p:spPr>
            <a:xfrm>
              <a:off x="1114117" y="5191124"/>
              <a:ext cx="594780" cy="1248192"/>
            </a:xfrm>
            <a:custGeom>
              <a:avLst/>
              <a:gdLst>
                <a:gd name="connsiteX0" fmla="*/ 0 w 2303774"/>
                <a:gd name="connsiteY0" fmla="*/ 0 h 1670238"/>
                <a:gd name="connsiteX1" fmla="*/ 437096 w 2303774"/>
                <a:gd name="connsiteY1" fmla="*/ 399665 h 1670238"/>
                <a:gd name="connsiteX2" fmla="*/ 435605 w 2303774"/>
                <a:gd name="connsiteY2" fmla="*/ 399699 h 1670238"/>
                <a:gd name="connsiteX3" fmla="*/ 441259 w 2303774"/>
                <a:gd name="connsiteY3" fmla="*/ 404907 h 1670238"/>
                <a:gd name="connsiteX4" fmla="*/ 442751 w 2303774"/>
                <a:gd name="connsiteY4" fmla="*/ 404836 h 1670238"/>
                <a:gd name="connsiteX5" fmla="*/ 807921 w 2303774"/>
                <a:gd name="connsiteY5" fmla="*/ 391172 h 1670238"/>
                <a:gd name="connsiteX6" fmla="*/ 1190283 w 2303774"/>
                <a:gd name="connsiteY6" fmla="*/ 387171 h 1670238"/>
                <a:gd name="connsiteX7" fmla="*/ 2303774 w 2303774"/>
                <a:gd name="connsiteY7" fmla="*/ 1670238 h 1670238"/>
                <a:gd name="connsiteX8" fmla="*/ 1708633 w 2303774"/>
                <a:gd name="connsiteY8" fmla="*/ 1078309 h 1670238"/>
                <a:gd name="connsiteX9" fmla="*/ 1151420 w 2303774"/>
                <a:gd name="connsiteY9" fmla="*/ 480615 h 1670238"/>
                <a:gd name="connsiteX10" fmla="*/ 1063869 w 2303774"/>
                <a:gd name="connsiteY10" fmla="*/ 478827 h 1670238"/>
                <a:gd name="connsiteX11" fmla="*/ 791923 w 2303774"/>
                <a:gd name="connsiteY11" fmla="*/ 475950 h 1670238"/>
                <a:gd name="connsiteX12" fmla="*/ 412760 w 2303774"/>
                <a:gd name="connsiteY12" fmla="*/ 467125 h 1670238"/>
                <a:gd name="connsiteX13" fmla="*/ 0 w 2303774"/>
                <a:gd name="connsiteY13" fmla="*/ 0 h 1670238"/>
                <a:gd name="connsiteX0" fmla="*/ 0 w 2303774"/>
                <a:gd name="connsiteY0" fmla="*/ 0 h 1670238"/>
                <a:gd name="connsiteX1" fmla="*/ 437096 w 2303774"/>
                <a:gd name="connsiteY1" fmla="*/ 399665 h 1670238"/>
                <a:gd name="connsiteX2" fmla="*/ 435605 w 2303774"/>
                <a:gd name="connsiteY2" fmla="*/ 399699 h 1670238"/>
                <a:gd name="connsiteX3" fmla="*/ 441259 w 2303774"/>
                <a:gd name="connsiteY3" fmla="*/ 404907 h 1670238"/>
                <a:gd name="connsiteX4" fmla="*/ 442751 w 2303774"/>
                <a:gd name="connsiteY4" fmla="*/ 404836 h 1670238"/>
                <a:gd name="connsiteX5" fmla="*/ 807921 w 2303774"/>
                <a:gd name="connsiteY5" fmla="*/ 391172 h 1670238"/>
                <a:gd name="connsiteX6" fmla="*/ 1190283 w 2303774"/>
                <a:gd name="connsiteY6" fmla="*/ 387171 h 1670238"/>
                <a:gd name="connsiteX7" fmla="*/ 2303774 w 2303774"/>
                <a:gd name="connsiteY7" fmla="*/ 1670238 h 1670238"/>
                <a:gd name="connsiteX8" fmla="*/ 1708633 w 2303774"/>
                <a:gd name="connsiteY8" fmla="*/ 1078309 h 1670238"/>
                <a:gd name="connsiteX9" fmla="*/ 1151420 w 2303774"/>
                <a:gd name="connsiteY9" fmla="*/ 480615 h 1670238"/>
                <a:gd name="connsiteX10" fmla="*/ 791923 w 2303774"/>
                <a:gd name="connsiteY10" fmla="*/ 475950 h 1670238"/>
                <a:gd name="connsiteX11" fmla="*/ 412760 w 2303774"/>
                <a:gd name="connsiteY11" fmla="*/ 467125 h 1670238"/>
                <a:gd name="connsiteX12" fmla="*/ 0 w 2303774"/>
                <a:gd name="connsiteY12" fmla="*/ 0 h 167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3774" h="1670238">
                  <a:moveTo>
                    <a:pt x="0" y="0"/>
                  </a:moveTo>
                  <a:lnTo>
                    <a:pt x="437096" y="399665"/>
                  </a:lnTo>
                  <a:lnTo>
                    <a:pt x="435605" y="399699"/>
                  </a:lnTo>
                  <a:lnTo>
                    <a:pt x="441259" y="404907"/>
                  </a:lnTo>
                  <a:lnTo>
                    <a:pt x="442751" y="404836"/>
                  </a:lnTo>
                  <a:lnTo>
                    <a:pt x="807921" y="391172"/>
                  </a:lnTo>
                  <a:lnTo>
                    <a:pt x="1190283" y="387171"/>
                  </a:lnTo>
                  <a:cubicBezTo>
                    <a:pt x="1574246" y="803106"/>
                    <a:pt x="1951809" y="1225460"/>
                    <a:pt x="2303774" y="1670238"/>
                  </a:cubicBezTo>
                  <a:cubicBezTo>
                    <a:pt x="2098994" y="1478238"/>
                    <a:pt x="1900614" y="1279897"/>
                    <a:pt x="1708633" y="1078309"/>
                  </a:cubicBezTo>
                  <a:lnTo>
                    <a:pt x="1151420" y="480615"/>
                  </a:lnTo>
                  <a:lnTo>
                    <a:pt x="791923" y="475950"/>
                  </a:lnTo>
                  <a:lnTo>
                    <a:pt x="412760" y="467125"/>
                  </a:lnTo>
                  <a:cubicBezTo>
                    <a:pt x="271973" y="310386"/>
                    <a:pt x="134387" y="156817"/>
                    <a:pt x="0" y="0"/>
                  </a:cubicBezTo>
                  <a:close/>
                </a:path>
              </a:pathLst>
            </a:custGeom>
            <a:solidFill>
              <a:schemeClr val="accent2"/>
            </a:solidFill>
            <a:ln w="12700">
              <a:miter lim="400000"/>
            </a:ln>
          </p:spPr>
          <p:txBody>
            <a:bodyPr wrap="square" lIns="28575" tIns="28575" rIns="28575" bIns="28575" anchor="ctr">
              <a:noAutofit/>
            </a:bodyPr>
            <a:lstStyle/>
            <a:p>
              <a:pPr>
                <a:defRPr sz="3000">
                  <a:solidFill>
                    <a:srgbClr val="FFFFFF"/>
                  </a:solidFill>
                </a:defRPr>
              </a:pPr>
              <a:endParaRPr sz="2800"/>
            </a:p>
          </p:txBody>
        </p:sp>
        <p:sp>
          <p:nvSpPr>
            <p:cNvPr id="15" name="Freeform: Shape 14">
              <a:extLst>
                <a:ext uri="{FF2B5EF4-FFF2-40B4-BE49-F238E27FC236}">
                  <a16:creationId xmlns:a16="http://schemas.microsoft.com/office/drawing/2014/main" xmlns="" id="{B1B850C6-6ADC-F345-AC51-F51E83B94389}"/>
                </a:ext>
              </a:extLst>
            </p:cNvPr>
            <p:cNvSpPr/>
            <p:nvPr/>
          </p:nvSpPr>
          <p:spPr>
            <a:xfrm rot="411616">
              <a:off x="594591" y="3713136"/>
              <a:ext cx="1278349" cy="1566217"/>
            </a:xfrm>
            <a:custGeom>
              <a:avLst/>
              <a:gdLst>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52546 w 3426871"/>
                <a:gd name="connsiteY35" fmla="*/ 479645 h 2153391"/>
                <a:gd name="connsiteX36" fmla="*/ 1149199 w 3426871"/>
                <a:gd name="connsiteY36" fmla="*/ 475682 h 2153391"/>
                <a:gd name="connsiteX37" fmla="*/ 1143477 w 3426871"/>
                <a:gd name="connsiteY37" fmla="*/ 475552 h 2153391"/>
                <a:gd name="connsiteX38" fmla="*/ 1147063 w 3426871"/>
                <a:gd name="connsiteY38" fmla="*/ 479544 h 2153391"/>
                <a:gd name="connsiteX39" fmla="*/ 1088149 w 3426871"/>
                <a:gd name="connsiteY39" fmla="*/ 478457 h 2153391"/>
                <a:gd name="connsiteX40" fmla="*/ 412811 w 3426871"/>
                <a:gd name="connsiteY40" fmla="*/ 463976 h 2153391"/>
                <a:gd name="connsiteX41" fmla="*/ 0 w 3426871"/>
                <a:gd name="connsiteY41"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52546 w 3426871"/>
                <a:gd name="connsiteY35" fmla="*/ 479645 h 2153391"/>
                <a:gd name="connsiteX36" fmla="*/ 1149199 w 3426871"/>
                <a:gd name="connsiteY36" fmla="*/ 475682 h 2153391"/>
                <a:gd name="connsiteX37" fmla="*/ 1143477 w 3426871"/>
                <a:gd name="connsiteY37" fmla="*/ 475552 h 2153391"/>
                <a:gd name="connsiteX38" fmla="*/ 1088149 w 3426871"/>
                <a:gd name="connsiteY38" fmla="*/ 478457 h 2153391"/>
                <a:gd name="connsiteX39" fmla="*/ 412811 w 3426871"/>
                <a:gd name="connsiteY39" fmla="*/ 463976 h 2153391"/>
                <a:gd name="connsiteX40" fmla="*/ 0 w 3426871"/>
                <a:gd name="connsiteY40"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49199 w 3426871"/>
                <a:gd name="connsiteY35" fmla="*/ 475682 h 2153391"/>
                <a:gd name="connsiteX36" fmla="*/ 1143477 w 3426871"/>
                <a:gd name="connsiteY36" fmla="*/ 475552 h 2153391"/>
                <a:gd name="connsiteX37" fmla="*/ 1088149 w 3426871"/>
                <a:gd name="connsiteY37" fmla="*/ 478457 h 2153391"/>
                <a:gd name="connsiteX38" fmla="*/ 412811 w 3426871"/>
                <a:gd name="connsiteY38" fmla="*/ 463976 h 2153391"/>
                <a:gd name="connsiteX39" fmla="*/ 0 w 3426871"/>
                <a:gd name="connsiteY39"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49199 w 3426871"/>
                <a:gd name="connsiteY35" fmla="*/ 475682 h 2153391"/>
                <a:gd name="connsiteX36" fmla="*/ 1088149 w 3426871"/>
                <a:gd name="connsiteY36" fmla="*/ 478457 h 2153391"/>
                <a:gd name="connsiteX37" fmla="*/ 412811 w 3426871"/>
                <a:gd name="connsiteY37" fmla="*/ 463976 h 2153391"/>
                <a:gd name="connsiteX38" fmla="*/ 0 w 3426871"/>
                <a:gd name="connsiteY38"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088149 w 3426871"/>
                <a:gd name="connsiteY35" fmla="*/ 478457 h 2153391"/>
                <a:gd name="connsiteX36" fmla="*/ 412811 w 3426871"/>
                <a:gd name="connsiteY36" fmla="*/ 463976 h 2153391"/>
                <a:gd name="connsiteX37" fmla="*/ 0 w 3426871"/>
                <a:gd name="connsiteY37"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412811 w 3426871"/>
                <a:gd name="connsiteY35" fmla="*/ 463976 h 2153391"/>
                <a:gd name="connsiteX36" fmla="*/ 0 w 3426871"/>
                <a:gd name="connsiteY36"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03778 w 3426871"/>
                <a:gd name="connsiteY12" fmla="*/ 1631892 h 2153391"/>
                <a:gd name="connsiteX13" fmla="*/ 2335825 w 3426871"/>
                <a:gd name="connsiteY13" fmla="*/ 1644653 h 2153391"/>
                <a:gd name="connsiteX14" fmla="*/ 2324708 w 3426871"/>
                <a:gd name="connsiteY14" fmla="*/ 1632275 h 2153391"/>
                <a:gd name="connsiteX15" fmla="*/ 2652493 w 3426871"/>
                <a:gd name="connsiteY15" fmla="*/ 1638272 h 2153391"/>
                <a:gd name="connsiteX16" fmla="*/ 3001368 w 3426871"/>
                <a:gd name="connsiteY16" fmla="*/ 1647843 h 2153391"/>
                <a:gd name="connsiteX17" fmla="*/ 3014060 w 3426871"/>
                <a:gd name="connsiteY17" fmla="*/ 1647843 h 2153391"/>
                <a:gd name="connsiteX18" fmla="*/ 3426871 w 3426871"/>
                <a:gd name="connsiteY18" fmla="*/ 2153391 h 2153391"/>
                <a:gd name="connsiteX19" fmla="*/ 2991758 w 3426871"/>
                <a:gd name="connsiteY19" fmla="*/ 1702539 h 2153391"/>
                <a:gd name="connsiteX20" fmla="*/ 3001368 w 3426871"/>
                <a:gd name="connsiteY20" fmla="*/ 1702276 h 2153391"/>
                <a:gd name="connsiteX21" fmla="*/ 2982171 w 3426871"/>
                <a:gd name="connsiteY21" fmla="*/ 1692605 h 2153391"/>
                <a:gd name="connsiteX22" fmla="*/ 2991758 w 3426871"/>
                <a:gd name="connsiteY22" fmla="*/ 1702539 h 2153391"/>
                <a:gd name="connsiteX23" fmla="*/ 2652493 w 3426871"/>
                <a:gd name="connsiteY23" fmla="*/ 1711846 h 2153391"/>
                <a:gd name="connsiteX24" fmla="*/ 2303778 w 3426871"/>
                <a:gd name="connsiteY24" fmla="*/ 1718227 h 2153391"/>
                <a:gd name="connsiteX25" fmla="*/ 2284581 w 3426871"/>
                <a:gd name="connsiteY25" fmla="*/ 1718227 h 2153391"/>
                <a:gd name="connsiteX26" fmla="*/ 2271730 w 3426871"/>
                <a:gd name="connsiteY26" fmla="*/ 1705466 h 2153391"/>
                <a:gd name="connsiteX27" fmla="*/ 1983778 w 3426871"/>
                <a:gd name="connsiteY27" fmla="*/ 1398309 h 2153391"/>
                <a:gd name="connsiteX28" fmla="*/ 1337714 w 3426871"/>
                <a:gd name="connsiteY28" fmla="*/ 691377 h 2153391"/>
                <a:gd name="connsiteX29" fmla="*/ 1239605 w 3426871"/>
                <a:gd name="connsiteY29" fmla="*/ 582542 h 2153391"/>
                <a:gd name="connsiteX30" fmla="*/ 1239686 w 3426871"/>
                <a:gd name="connsiteY30" fmla="*/ 582838 h 2153391"/>
                <a:gd name="connsiteX31" fmla="*/ 1236937 w 3426871"/>
                <a:gd name="connsiteY31" fmla="*/ 579582 h 2153391"/>
                <a:gd name="connsiteX32" fmla="*/ 1233529 w 3426871"/>
                <a:gd name="connsiteY32" fmla="*/ 575802 h 2153391"/>
                <a:gd name="connsiteX33" fmla="*/ 1147063 w 3426871"/>
                <a:gd name="connsiteY33" fmla="*/ 479544 h 2153391"/>
                <a:gd name="connsiteX34" fmla="*/ 412811 w 3426871"/>
                <a:gd name="connsiteY34" fmla="*/ 463976 h 2153391"/>
                <a:gd name="connsiteX35" fmla="*/ 0 w 3426871"/>
                <a:gd name="connsiteY35"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35825 w 3426871"/>
                <a:gd name="connsiteY12" fmla="*/ 1644653 h 2153391"/>
                <a:gd name="connsiteX13" fmla="*/ 2324708 w 3426871"/>
                <a:gd name="connsiteY13" fmla="*/ 1632275 h 2153391"/>
                <a:gd name="connsiteX14" fmla="*/ 2652493 w 3426871"/>
                <a:gd name="connsiteY14" fmla="*/ 1638272 h 2153391"/>
                <a:gd name="connsiteX15" fmla="*/ 3001368 w 3426871"/>
                <a:gd name="connsiteY15" fmla="*/ 1647843 h 2153391"/>
                <a:gd name="connsiteX16" fmla="*/ 3014060 w 3426871"/>
                <a:gd name="connsiteY16" fmla="*/ 1647843 h 2153391"/>
                <a:gd name="connsiteX17" fmla="*/ 3426871 w 3426871"/>
                <a:gd name="connsiteY17" fmla="*/ 2153391 h 2153391"/>
                <a:gd name="connsiteX18" fmla="*/ 2991758 w 3426871"/>
                <a:gd name="connsiteY18" fmla="*/ 1702539 h 2153391"/>
                <a:gd name="connsiteX19" fmla="*/ 3001368 w 3426871"/>
                <a:gd name="connsiteY19" fmla="*/ 1702276 h 2153391"/>
                <a:gd name="connsiteX20" fmla="*/ 2982171 w 3426871"/>
                <a:gd name="connsiteY20" fmla="*/ 1692605 h 2153391"/>
                <a:gd name="connsiteX21" fmla="*/ 2991758 w 3426871"/>
                <a:gd name="connsiteY21" fmla="*/ 1702539 h 2153391"/>
                <a:gd name="connsiteX22" fmla="*/ 2652493 w 3426871"/>
                <a:gd name="connsiteY22" fmla="*/ 1711846 h 2153391"/>
                <a:gd name="connsiteX23" fmla="*/ 2303778 w 3426871"/>
                <a:gd name="connsiteY23" fmla="*/ 1718227 h 2153391"/>
                <a:gd name="connsiteX24" fmla="*/ 2284581 w 3426871"/>
                <a:gd name="connsiteY24" fmla="*/ 1718227 h 2153391"/>
                <a:gd name="connsiteX25" fmla="*/ 2271730 w 3426871"/>
                <a:gd name="connsiteY25" fmla="*/ 1705466 h 2153391"/>
                <a:gd name="connsiteX26" fmla="*/ 1983778 w 3426871"/>
                <a:gd name="connsiteY26" fmla="*/ 1398309 h 2153391"/>
                <a:gd name="connsiteX27" fmla="*/ 1337714 w 3426871"/>
                <a:gd name="connsiteY27" fmla="*/ 691377 h 2153391"/>
                <a:gd name="connsiteX28" fmla="*/ 1239605 w 3426871"/>
                <a:gd name="connsiteY28" fmla="*/ 582542 h 2153391"/>
                <a:gd name="connsiteX29" fmla="*/ 1239686 w 3426871"/>
                <a:gd name="connsiteY29" fmla="*/ 582838 h 2153391"/>
                <a:gd name="connsiteX30" fmla="*/ 1236937 w 3426871"/>
                <a:gd name="connsiteY30" fmla="*/ 579582 h 2153391"/>
                <a:gd name="connsiteX31" fmla="*/ 1233529 w 3426871"/>
                <a:gd name="connsiteY31" fmla="*/ 575802 h 2153391"/>
                <a:gd name="connsiteX32" fmla="*/ 1147063 w 3426871"/>
                <a:gd name="connsiteY32" fmla="*/ 479544 h 2153391"/>
                <a:gd name="connsiteX33" fmla="*/ 412811 w 3426871"/>
                <a:gd name="connsiteY33" fmla="*/ 463976 h 2153391"/>
                <a:gd name="connsiteX34" fmla="*/ 0 w 3426871"/>
                <a:gd name="connsiteY34"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24708 w 3426871"/>
                <a:gd name="connsiteY12" fmla="*/ 1632275 h 2153391"/>
                <a:gd name="connsiteX13" fmla="*/ 2652493 w 3426871"/>
                <a:gd name="connsiteY13" fmla="*/ 1638272 h 2153391"/>
                <a:gd name="connsiteX14" fmla="*/ 3001368 w 3426871"/>
                <a:gd name="connsiteY14" fmla="*/ 1647843 h 2153391"/>
                <a:gd name="connsiteX15" fmla="*/ 3014060 w 3426871"/>
                <a:gd name="connsiteY15" fmla="*/ 1647843 h 2153391"/>
                <a:gd name="connsiteX16" fmla="*/ 3426871 w 3426871"/>
                <a:gd name="connsiteY16" fmla="*/ 2153391 h 2153391"/>
                <a:gd name="connsiteX17" fmla="*/ 2991758 w 3426871"/>
                <a:gd name="connsiteY17" fmla="*/ 1702539 h 2153391"/>
                <a:gd name="connsiteX18" fmla="*/ 3001368 w 3426871"/>
                <a:gd name="connsiteY18" fmla="*/ 1702276 h 2153391"/>
                <a:gd name="connsiteX19" fmla="*/ 2982171 w 3426871"/>
                <a:gd name="connsiteY19" fmla="*/ 1692605 h 2153391"/>
                <a:gd name="connsiteX20" fmla="*/ 2991758 w 3426871"/>
                <a:gd name="connsiteY20" fmla="*/ 1702539 h 2153391"/>
                <a:gd name="connsiteX21" fmla="*/ 2652493 w 3426871"/>
                <a:gd name="connsiteY21" fmla="*/ 1711846 h 2153391"/>
                <a:gd name="connsiteX22" fmla="*/ 2303778 w 3426871"/>
                <a:gd name="connsiteY22" fmla="*/ 1718227 h 2153391"/>
                <a:gd name="connsiteX23" fmla="*/ 2284581 w 3426871"/>
                <a:gd name="connsiteY23" fmla="*/ 1718227 h 2153391"/>
                <a:gd name="connsiteX24" fmla="*/ 2271730 w 3426871"/>
                <a:gd name="connsiteY24" fmla="*/ 1705466 h 2153391"/>
                <a:gd name="connsiteX25" fmla="*/ 1983778 w 3426871"/>
                <a:gd name="connsiteY25" fmla="*/ 1398309 h 2153391"/>
                <a:gd name="connsiteX26" fmla="*/ 1337714 w 3426871"/>
                <a:gd name="connsiteY26" fmla="*/ 691377 h 2153391"/>
                <a:gd name="connsiteX27" fmla="*/ 1239605 w 3426871"/>
                <a:gd name="connsiteY27" fmla="*/ 582542 h 2153391"/>
                <a:gd name="connsiteX28" fmla="*/ 1239686 w 3426871"/>
                <a:gd name="connsiteY28" fmla="*/ 582838 h 2153391"/>
                <a:gd name="connsiteX29" fmla="*/ 1236937 w 3426871"/>
                <a:gd name="connsiteY29" fmla="*/ 579582 h 2153391"/>
                <a:gd name="connsiteX30" fmla="*/ 1233529 w 3426871"/>
                <a:gd name="connsiteY30" fmla="*/ 575802 h 2153391"/>
                <a:gd name="connsiteX31" fmla="*/ 1147063 w 3426871"/>
                <a:gd name="connsiteY31" fmla="*/ 479544 h 2153391"/>
                <a:gd name="connsiteX32" fmla="*/ 412811 w 3426871"/>
                <a:gd name="connsiteY32" fmla="*/ 463976 h 2153391"/>
                <a:gd name="connsiteX33" fmla="*/ 0 w 3426871"/>
                <a:gd name="connsiteY33"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24708 w 3426871"/>
                <a:gd name="connsiteY12" fmla="*/ 1632275 h 2153391"/>
                <a:gd name="connsiteX13" fmla="*/ 2652493 w 3426871"/>
                <a:gd name="connsiteY13" fmla="*/ 1638272 h 2153391"/>
                <a:gd name="connsiteX14" fmla="*/ 3001368 w 3426871"/>
                <a:gd name="connsiteY14" fmla="*/ 1647843 h 2153391"/>
                <a:gd name="connsiteX15" fmla="*/ 3014060 w 3426871"/>
                <a:gd name="connsiteY15" fmla="*/ 1647843 h 2153391"/>
                <a:gd name="connsiteX16" fmla="*/ 3426871 w 3426871"/>
                <a:gd name="connsiteY16" fmla="*/ 2153391 h 2153391"/>
                <a:gd name="connsiteX17" fmla="*/ 2991758 w 3426871"/>
                <a:gd name="connsiteY17" fmla="*/ 1702539 h 2153391"/>
                <a:gd name="connsiteX18" fmla="*/ 3001368 w 3426871"/>
                <a:gd name="connsiteY18" fmla="*/ 1702276 h 2153391"/>
                <a:gd name="connsiteX19" fmla="*/ 2991758 w 3426871"/>
                <a:gd name="connsiteY19" fmla="*/ 1702539 h 2153391"/>
                <a:gd name="connsiteX20" fmla="*/ 2652493 w 3426871"/>
                <a:gd name="connsiteY20" fmla="*/ 1711846 h 2153391"/>
                <a:gd name="connsiteX21" fmla="*/ 2303778 w 3426871"/>
                <a:gd name="connsiteY21" fmla="*/ 1718227 h 2153391"/>
                <a:gd name="connsiteX22" fmla="*/ 2284581 w 3426871"/>
                <a:gd name="connsiteY22" fmla="*/ 1718227 h 2153391"/>
                <a:gd name="connsiteX23" fmla="*/ 2271730 w 3426871"/>
                <a:gd name="connsiteY23" fmla="*/ 1705466 h 2153391"/>
                <a:gd name="connsiteX24" fmla="*/ 1983778 w 3426871"/>
                <a:gd name="connsiteY24" fmla="*/ 1398309 h 2153391"/>
                <a:gd name="connsiteX25" fmla="*/ 1337714 w 3426871"/>
                <a:gd name="connsiteY25" fmla="*/ 691377 h 2153391"/>
                <a:gd name="connsiteX26" fmla="*/ 1239605 w 3426871"/>
                <a:gd name="connsiteY26" fmla="*/ 582542 h 2153391"/>
                <a:gd name="connsiteX27" fmla="*/ 1239686 w 3426871"/>
                <a:gd name="connsiteY27" fmla="*/ 582838 h 2153391"/>
                <a:gd name="connsiteX28" fmla="*/ 1236937 w 3426871"/>
                <a:gd name="connsiteY28" fmla="*/ 579582 h 2153391"/>
                <a:gd name="connsiteX29" fmla="*/ 1233529 w 3426871"/>
                <a:gd name="connsiteY29" fmla="*/ 575802 h 2153391"/>
                <a:gd name="connsiteX30" fmla="*/ 1147063 w 3426871"/>
                <a:gd name="connsiteY30" fmla="*/ 479544 h 2153391"/>
                <a:gd name="connsiteX31" fmla="*/ 412811 w 3426871"/>
                <a:gd name="connsiteY31" fmla="*/ 463976 h 2153391"/>
                <a:gd name="connsiteX32" fmla="*/ 0 w 3426871"/>
                <a:gd name="connsiteY32"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24708 w 3426871"/>
                <a:gd name="connsiteY12" fmla="*/ 1632275 h 2153391"/>
                <a:gd name="connsiteX13" fmla="*/ 2652493 w 3426871"/>
                <a:gd name="connsiteY13" fmla="*/ 1638272 h 2153391"/>
                <a:gd name="connsiteX14" fmla="*/ 3001368 w 3426871"/>
                <a:gd name="connsiteY14" fmla="*/ 1647843 h 2153391"/>
                <a:gd name="connsiteX15" fmla="*/ 3014060 w 3426871"/>
                <a:gd name="connsiteY15" fmla="*/ 1647843 h 2153391"/>
                <a:gd name="connsiteX16" fmla="*/ 3426871 w 3426871"/>
                <a:gd name="connsiteY16" fmla="*/ 2153391 h 2153391"/>
                <a:gd name="connsiteX17" fmla="*/ 2991758 w 3426871"/>
                <a:gd name="connsiteY17" fmla="*/ 1702539 h 2153391"/>
                <a:gd name="connsiteX18" fmla="*/ 2991758 w 3426871"/>
                <a:gd name="connsiteY18" fmla="*/ 1702539 h 2153391"/>
                <a:gd name="connsiteX19" fmla="*/ 2652493 w 3426871"/>
                <a:gd name="connsiteY19" fmla="*/ 1711846 h 2153391"/>
                <a:gd name="connsiteX20" fmla="*/ 2303778 w 3426871"/>
                <a:gd name="connsiteY20" fmla="*/ 1718227 h 2153391"/>
                <a:gd name="connsiteX21" fmla="*/ 2284581 w 3426871"/>
                <a:gd name="connsiteY21" fmla="*/ 1718227 h 2153391"/>
                <a:gd name="connsiteX22" fmla="*/ 2271730 w 3426871"/>
                <a:gd name="connsiteY22" fmla="*/ 1705466 h 2153391"/>
                <a:gd name="connsiteX23" fmla="*/ 1983778 w 3426871"/>
                <a:gd name="connsiteY23" fmla="*/ 1398309 h 2153391"/>
                <a:gd name="connsiteX24" fmla="*/ 1337714 w 3426871"/>
                <a:gd name="connsiteY24" fmla="*/ 691377 h 2153391"/>
                <a:gd name="connsiteX25" fmla="*/ 1239605 w 3426871"/>
                <a:gd name="connsiteY25" fmla="*/ 582542 h 2153391"/>
                <a:gd name="connsiteX26" fmla="*/ 1239686 w 3426871"/>
                <a:gd name="connsiteY26" fmla="*/ 582838 h 2153391"/>
                <a:gd name="connsiteX27" fmla="*/ 1236937 w 3426871"/>
                <a:gd name="connsiteY27" fmla="*/ 579582 h 2153391"/>
                <a:gd name="connsiteX28" fmla="*/ 1233529 w 3426871"/>
                <a:gd name="connsiteY28" fmla="*/ 575802 h 2153391"/>
                <a:gd name="connsiteX29" fmla="*/ 1147063 w 3426871"/>
                <a:gd name="connsiteY29" fmla="*/ 479544 h 2153391"/>
                <a:gd name="connsiteX30" fmla="*/ 412811 w 3426871"/>
                <a:gd name="connsiteY30" fmla="*/ 463976 h 2153391"/>
                <a:gd name="connsiteX31" fmla="*/ 0 w 3426871"/>
                <a:gd name="connsiteY31" fmla="*/ 0 h 215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26871" h="2153391">
                  <a:moveTo>
                    <a:pt x="0" y="0"/>
                  </a:moveTo>
                  <a:cubicBezTo>
                    <a:pt x="96024" y="86360"/>
                    <a:pt x="224353" y="208778"/>
                    <a:pt x="337868" y="315859"/>
                  </a:cubicBezTo>
                  <a:lnTo>
                    <a:pt x="437556" y="409232"/>
                  </a:lnTo>
                  <a:lnTo>
                    <a:pt x="425503" y="409543"/>
                  </a:lnTo>
                  <a:lnTo>
                    <a:pt x="437556" y="409232"/>
                  </a:lnTo>
                  <a:lnTo>
                    <a:pt x="796748" y="399973"/>
                  </a:lnTo>
                  <a:lnTo>
                    <a:pt x="1167833" y="393592"/>
                  </a:lnTo>
                  <a:lnTo>
                    <a:pt x="1187030" y="393592"/>
                  </a:lnTo>
                  <a:lnTo>
                    <a:pt x="1199881" y="406353"/>
                  </a:lnTo>
                  <a:cubicBezTo>
                    <a:pt x="1455786" y="678318"/>
                    <a:pt x="1804660" y="1052669"/>
                    <a:pt x="2054219" y="1331115"/>
                  </a:cubicBezTo>
                  <a:lnTo>
                    <a:pt x="2323725" y="1631180"/>
                  </a:lnTo>
                  <a:lnTo>
                    <a:pt x="2324708" y="1632275"/>
                  </a:lnTo>
                  <a:lnTo>
                    <a:pt x="2324708" y="1632275"/>
                  </a:lnTo>
                  <a:lnTo>
                    <a:pt x="2652493" y="1638272"/>
                  </a:lnTo>
                  <a:lnTo>
                    <a:pt x="3001368" y="1647843"/>
                  </a:lnTo>
                  <a:lnTo>
                    <a:pt x="3014060" y="1647843"/>
                  </a:lnTo>
                  <a:cubicBezTo>
                    <a:pt x="3154943" y="1814232"/>
                    <a:pt x="3292493" y="1983812"/>
                    <a:pt x="3426871" y="2153391"/>
                  </a:cubicBezTo>
                  <a:lnTo>
                    <a:pt x="2991758" y="1702539"/>
                  </a:lnTo>
                  <a:lnTo>
                    <a:pt x="2991758" y="1702539"/>
                  </a:lnTo>
                  <a:lnTo>
                    <a:pt x="2652493" y="1711846"/>
                  </a:lnTo>
                  <a:lnTo>
                    <a:pt x="2303778" y="1718227"/>
                  </a:lnTo>
                  <a:lnTo>
                    <a:pt x="2284581" y="1718227"/>
                  </a:lnTo>
                  <a:lnTo>
                    <a:pt x="2271730" y="1705466"/>
                  </a:lnTo>
                  <a:lnTo>
                    <a:pt x="1983778" y="1398309"/>
                  </a:lnTo>
                  <a:cubicBezTo>
                    <a:pt x="1791849" y="1191867"/>
                    <a:pt x="1551284" y="927890"/>
                    <a:pt x="1337714" y="691377"/>
                  </a:cubicBezTo>
                  <a:lnTo>
                    <a:pt x="1239605" y="582542"/>
                  </a:lnTo>
                  <a:cubicBezTo>
                    <a:pt x="1239632" y="582641"/>
                    <a:pt x="1239659" y="582739"/>
                    <a:pt x="1239686" y="582838"/>
                  </a:cubicBezTo>
                  <a:lnTo>
                    <a:pt x="1236937" y="579582"/>
                  </a:lnTo>
                  <a:lnTo>
                    <a:pt x="1233529" y="575802"/>
                  </a:lnTo>
                  <a:lnTo>
                    <a:pt x="1147063" y="479544"/>
                  </a:lnTo>
                  <a:lnTo>
                    <a:pt x="412811" y="463976"/>
                  </a:lnTo>
                  <a:cubicBezTo>
                    <a:pt x="294298" y="323208"/>
                    <a:pt x="118354" y="134388"/>
                    <a:pt x="0" y="0"/>
                  </a:cubicBezTo>
                  <a:close/>
                </a:path>
              </a:pathLst>
            </a:custGeom>
            <a:solidFill>
              <a:srgbClr val="36622F"/>
            </a:solidFill>
            <a:ln w="12700">
              <a:miter lim="400000"/>
            </a:ln>
          </p:spPr>
          <p:txBody>
            <a:bodyPr wrap="square" lIns="28575" tIns="28575" rIns="28575" bIns="28575" anchor="ctr">
              <a:noAutofit/>
            </a:bodyPr>
            <a:lstStyle/>
            <a:p>
              <a:pPr>
                <a:defRPr sz="3000">
                  <a:solidFill>
                    <a:srgbClr val="FFFFFF"/>
                  </a:solidFill>
                </a:defRPr>
              </a:pPr>
              <a:endParaRPr sz="2800"/>
            </a:p>
          </p:txBody>
        </p:sp>
        <p:sp>
          <p:nvSpPr>
            <p:cNvPr id="1520" name="Freeform: Shape 1519">
              <a:extLst>
                <a:ext uri="{FF2B5EF4-FFF2-40B4-BE49-F238E27FC236}">
                  <a16:creationId xmlns:a16="http://schemas.microsoft.com/office/drawing/2014/main" xmlns="" id="{B9EBF202-5D64-ABE1-C5BD-6D074989436A}"/>
                </a:ext>
              </a:extLst>
            </p:cNvPr>
            <p:cNvSpPr/>
            <p:nvPr/>
          </p:nvSpPr>
          <p:spPr>
            <a:xfrm rot="411616">
              <a:off x="3228374" y="1947859"/>
              <a:ext cx="1474063" cy="1842457"/>
            </a:xfrm>
            <a:custGeom>
              <a:avLst/>
              <a:gdLst>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52546 w 3426871"/>
                <a:gd name="connsiteY35" fmla="*/ 479645 h 2153391"/>
                <a:gd name="connsiteX36" fmla="*/ 1149199 w 3426871"/>
                <a:gd name="connsiteY36" fmla="*/ 475682 h 2153391"/>
                <a:gd name="connsiteX37" fmla="*/ 1143477 w 3426871"/>
                <a:gd name="connsiteY37" fmla="*/ 475552 h 2153391"/>
                <a:gd name="connsiteX38" fmla="*/ 1147063 w 3426871"/>
                <a:gd name="connsiteY38" fmla="*/ 479544 h 2153391"/>
                <a:gd name="connsiteX39" fmla="*/ 1088149 w 3426871"/>
                <a:gd name="connsiteY39" fmla="*/ 478457 h 2153391"/>
                <a:gd name="connsiteX40" fmla="*/ 412811 w 3426871"/>
                <a:gd name="connsiteY40" fmla="*/ 463976 h 2153391"/>
                <a:gd name="connsiteX41" fmla="*/ 0 w 3426871"/>
                <a:gd name="connsiteY41"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52546 w 3426871"/>
                <a:gd name="connsiteY35" fmla="*/ 479645 h 2153391"/>
                <a:gd name="connsiteX36" fmla="*/ 1149199 w 3426871"/>
                <a:gd name="connsiteY36" fmla="*/ 475682 h 2153391"/>
                <a:gd name="connsiteX37" fmla="*/ 1143477 w 3426871"/>
                <a:gd name="connsiteY37" fmla="*/ 475552 h 2153391"/>
                <a:gd name="connsiteX38" fmla="*/ 1088149 w 3426871"/>
                <a:gd name="connsiteY38" fmla="*/ 478457 h 2153391"/>
                <a:gd name="connsiteX39" fmla="*/ 412811 w 3426871"/>
                <a:gd name="connsiteY39" fmla="*/ 463976 h 2153391"/>
                <a:gd name="connsiteX40" fmla="*/ 0 w 3426871"/>
                <a:gd name="connsiteY40"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49199 w 3426871"/>
                <a:gd name="connsiteY35" fmla="*/ 475682 h 2153391"/>
                <a:gd name="connsiteX36" fmla="*/ 1143477 w 3426871"/>
                <a:gd name="connsiteY36" fmla="*/ 475552 h 2153391"/>
                <a:gd name="connsiteX37" fmla="*/ 1088149 w 3426871"/>
                <a:gd name="connsiteY37" fmla="*/ 478457 h 2153391"/>
                <a:gd name="connsiteX38" fmla="*/ 412811 w 3426871"/>
                <a:gd name="connsiteY38" fmla="*/ 463976 h 2153391"/>
                <a:gd name="connsiteX39" fmla="*/ 0 w 3426871"/>
                <a:gd name="connsiteY39"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49199 w 3426871"/>
                <a:gd name="connsiteY35" fmla="*/ 475682 h 2153391"/>
                <a:gd name="connsiteX36" fmla="*/ 1088149 w 3426871"/>
                <a:gd name="connsiteY36" fmla="*/ 478457 h 2153391"/>
                <a:gd name="connsiteX37" fmla="*/ 412811 w 3426871"/>
                <a:gd name="connsiteY37" fmla="*/ 463976 h 2153391"/>
                <a:gd name="connsiteX38" fmla="*/ 0 w 3426871"/>
                <a:gd name="connsiteY38"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088149 w 3426871"/>
                <a:gd name="connsiteY35" fmla="*/ 478457 h 2153391"/>
                <a:gd name="connsiteX36" fmla="*/ 412811 w 3426871"/>
                <a:gd name="connsiteY36" fmla="*/ 463976 h 2153391"/>
                <a:gd name="connsiteX37" fmla="*/ 0 w 3426871"/>
                <a:gd name="connsiteY37"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412811 w 3426871"/>
                <a:gd name="connsiteY35" fmla="*/ 463976 h 2153391"/>
                <a:gd name="connsiteX36" fmla="*/ 0 w 3426871"/>
                <a:gd name="connsiteY36"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03778 w 3426871"/>
                <a:gd name="connsiteY12" fmla="*/ 1631892 h 2153391"/>
                <a:gd name="connsiteX13" fmla="*/ 2335825 w 3426871"/>
                <a:gd name="connsiteY13" fmla="*/ 1644653 h 2153391"/>
                <a:gd name="connsiteX14" fmla="*/ 2324708 w 3426871"/>
                <a:gd name="connsiteY14" fmla="*/ 1632275 h 2153391"/>
                <a:gd name="connsiteX15" fmla="*/ 2652493 w 3426871"/>
                <a:gd name="connsiteY15" fmla="*/ 1638272 h 2153391"/>
                <a:gd name="connsiteX16" fmla="*/ 3001368 w 3426871"/>
                <a:gd name="connsiteY16" fmla="*/ 1647843 h 2153391"/>
                <a:gd name="connsiteX17" fmla="*/ 3014060 w 3426871"/>
                <a:gd name="connsiteY17" fmla="*/ 1647843 h 2153391"/>
                <a:gd name="connsiteX18" fmla="*/ 3426871 w 3426871"/>
                <a:gd name="connsiteY18" fmla="*/ 2153391 h 2153391"/>
                <a:gd name="connsiteX19" fmla="*/ 2991758 w 3426871"/>
                <a:gd name="connsiteY19" fmla="*/ 1702539 h 2153391"/>
                <a:gd name="connsiteX20" fmla="*/ 3001368 w 3426871"/>
                <a:gd name="connsiteY20" fmla="*/ 1702276 h 2153391"/>
                <a:gd name="connsiteX21" fmla="*/ 2982171 w 3426871"/>
                <a:gd name="connsiteY21" fmla="*/ 1692605 h 2153391"/>
                <a:gd name="connsiteX22" fmla="*/ 2991758 w 3426871"/>
                <a:gd name="connsiteY22" fmla="*/ 1702539 h 2153391"/>
                <a:gd name="connsiteX23" fmla="*/ 2652493 w 3426871"/>
                <a:gd name="connsiteY23" fmla="*/ 1711846 h 2153391"/>
                <a:gd name="connsiteX24" fmla="*/ 2303778 w 3426871"/>
                <a:gd name="connsiteY24" fmla="*/ 1718227 h 2153391"/>
                <a:gd name="connsiteX25" fmla="*/ 2284581 w 3426871"/>
                <a:gd name="connsiteY25" fmla="*/ 1718227 h 2153391"/>
                <a:gd name="connsiteX26" fmla="*/ 2271730 w 3426871"/>
                <a:gd name="connsiteY26" fmla="*/ 1705466 h 2153391"/>
                <a:gd name="connsiteX27" fmla="*/ 1983778 w 3426871"/>
                <a:gd name="connsiteY27" fmla="*/ 1398309 h 2153391"/>
                <a:gd name="connsiteX28" fmla="*/ 1337714 w 3426871"/>
                <a:gd name="connsiteY28" fmla="*/ 691377 h 2153391"/>
                <a:gd name="connsiteX29" fmla="*/ 1239605 w 3426871"/>
                <a:gd name="connsiteY29" fmla="*/ 582542 h 2153391"/>
                <a:gd name="connsiteX30" fmla="*/ 1239686 w 3426871"/>
                <a:gd name="connsiteY30" fmla="*/ 582838 h 2153391"/>
                <a:gd name="connsiteX31" fmla="*/ 1236937 w 3426871"/>
                <a:gd name="connsiteY31" fmla="*/ 579582 h 2153391"/>
                <a:gd name="connsiteX32" fmla="*/ 1233529 w 3426871"/>
                <a:gd name="connsiteY32" fmla="*/ 575802 h 2153391"/>
                <a:gd name="connsiteX33" fmla="*/ 1147063 w 3426871"/>
                <a:gd name="connsiteY33" fmla="*/ 479544 h 2153391"/>
                <a:gd name="connsiteX34" fmla="*/ 412811 w 3426871"/>
                <a:gd name="connsiteY34" fmla="*/ 463976 h 2153391"/>
                <a:gd name="connsiteX35" fmla="*/ 0 w 3426871"/>
                <a:gd name="connsiteY35"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35825 w 3426871"/>
                <a:gd name="connsiteY12" fmla="*/ 1644653 h 2153391"/>
                <a:gd name="connsiteX13" fmla="*/ 2324708 w 3426871"/>
                <a:gd name="connsiteY13" fmla="*/ 1632275 h 2153391"/>
                <a:gd name="connsiteX14" fmla="*/ 2652493 w 3426871"/>
                <a:gd name="connsiteY14" fmla="*/ 1638272 h 2153391"/>
                <a:gd name="connsiteX15" fmla="*/ 3001368 w 3426871"/>
                <a:gd name="connsiteY15" fmla="*/ 1647843 h 2153391"/>
                <a:gd name="connsiteX16" fmla="*/ 3014060 w 3426871"/>
                <a:gd name="connsiteY16" fmla="*/ 1647843 h 2153391"/>
                <a:gd name="connsiteX17" fmla="*/ 3426871 w 3426871"/>
                <a:gd name="connsiteY17" fmla="*/ 2153391 h 2153391"/>
                <a:gd name="connsiteX18" fmla="*/ 2991758 w 3426871"/>
                <a:gd name="connsiteY18" fmla="*/ 1702539 h 2153391"/>
                <a:gd name="connsiteX19" fmla="*/ 3001368 w 3426871"/>
                <a:gd name="connsiteY19" fmla="*/ 1702276 h 2153391"/>
                <a:gd name="connsiteX20" fmla="*/ 2982171 w 3426871"/>
                <a:gd name="connsiteY20" fmla="*/ 1692605 h 2153391"/>
                <a:gd name="connsiteX21" fmla="*/ 2991758 w 3426871"/>
                <a:gd name="connsiteY21" fmla="*/ 1702539 h 2153391"/>
                <a:gd name="connsiteX22" fmla="*/ 2652493 w 3426871"/>
                <a:gd name="connsiteY22" fmla="*/ 1711846 h 2153391"/>
                <a:gd name="connsiteX23" fmla="*/ 2303778 w 3426871"/>
                <a:gd name="connsiteY23" fmla="*/ 1718227 h 2153391"/>
                <a:gd name="connsiteX24" fmla="*/ 2284581 w 3426871"/>
                <a:gd name="connsiteY24" fmla="*/ 1718227 h 2153391"/>
                <a:gd name="connsiteX25" fmla="*/ 2271730 w 3426871"/>
                <a:gd name="connsiteY25" fmla="*/ 1705466 h 2153391"/>
                <a:gd name="connsiteX26" fmla="*/ 1983778 w 3426871"/>
                <a:gd name="connsiteY26" fmla="*/ 1398309 h 2153391"/>
                <a:gd name="connsiteX27" fmla="*/ 1337714 w 3426871"/>
                <a:gd name="connsiteY27" fmla="*/ 691377 h 2153391"/>
                <a:gd name="connsiteX28" fmla="*/ 1239605 w 3426871"/>
                <a:gd name="connsiteY28" fmla="*/ 582542 h 2153391"/>
                <a:gd name="connsiteX29" fmla="*/ 1239686 w 3426871"/>
                <a:gd name="connsiteY29" fmla="*/ 582838 h 2153391"/>
                <a:gd name="connsiteX30" fmla="*/ 1236937 w 3426871"/>
                <a:gd name="connsiteY30" fmla="*/ 579582 h 2153391"/>
                <a:gd name="connsiteX31" fmla="*/ 1233529 w 3426871"/>
                <a:gd name="connsiteY31" fmla="*/ 575802 h 2153391"/>
                <a:gd name="connsiteX32" fmla="*/ 1147063 w 3426871"/>
                <a:gd name="connsiteY32" fmla="*/ 479544 h 2153391"/>
                <a:gd name="connsiteX33" fmla="*/ 412811 w 3426871"/>
                <a:gd name="connsiteY33" fmla="*/ 463976 h 2153391"/>
                <a:gd name="connsiteX34" fmla="*/ 0 w 3426871"/>
                <a:gd name="connsiteY34"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24708 w 3426871"/>
                <a:gd name="connsiteY12" fmla="*/ 1632275 h 2153391"/>
                <a:gd name="connsiteX13" fmla="*/ 2652493 w 3426871"/>
                <a:gd name="connsiteY13" fmla="*/ 1638272 h 2153391"/>
                <a:gd name="connsiteX14" fmla="*/ 3001368 w 3426871"/>
                <a:gd name="connsiteY14" fmla="*/ 1647843 h 2153391"/>
                <a:gd name="connsiteX15" fmla="*/ 3014060 w 3426871"/>
                <a:gd name="connsiteY15" fmla="*/ 1647843 h 2153391"/>
                <a:gd name="connsiteX16" fmla="*/ 3426871 w 3426871"/>
                <a:gd name="connsiteY16" fmla="*/ 2153391 h 2153391"/>
                <a:gd name="connsiteX17" fmla="*/ 2991758 w 3426871"/>
                <a:gd name="connsiteY17" fmla="*/ 1702539 h 2153391"/>
                <a:gd name="connsiteX18" fmla="*/ 3001368 w 3426871"/>
                <a:gd name="connsiteY18" fmla="*/ 1702276 h 2153391"/>
                <a:gd name="connsiteX19" fmla="*/ 2982171 w 3426871"/>
                <a:gd name="connsiteY19" fmla="*/ 1692605 h 2153391"/>
                <a:gd name="connsiteX20" fmla="*/ 2991758 w 3426871"/>
                <a:gd name="connsiteY20" fmla="*/ 1702539 h 2153391"/>
                <a:gd name="connsiteX21" fmla="*/ 2652493 w 3426871"/>
                <a:gd name="connsiteY21" fmla="*/ 1711846 h 2153391"/>
                <a:gd name="connsiteX22" fmla="*/ 2303778 w 3426871"/>
                <a:gd name="connsiteY22" fmla="*/ 1718227 h 2153391"/>
                <a:gd name="connsiteX23" fmla="*/ 2284581 w 3426871"/>
                <a:gd name="connsiteY23" fmla="*/ 1718227 h 2153391"/>
                <a:gd name="connsiteX24" fmla="*/ 2271730 w 3426871"/>
                <a:gd name="connsiteY24" fmla="*/ 1705466 h 2153391"/>
                <a:gd name="connsiteX25" fmla="*/ 1983778 w 3426871"/>
                <a:gd name="connsiteY25" fmla="*/ 1398309 h 2153391"/>
                <a:gd name="connsiteX26" fmla="*/ 1337714 w 3426871"/>
                <a:gd name="connsiteY26" fmla="*/ 691377 h 2153391"/>
                <a:gd name="connsiteX27" fmla="*/ 1239605 w 3426871"/>
                <a:gd name="connsiteY27" fmla="*/ 582542 h 2153391"/>
                <a:gd name="connsiteX28" fmla="*/ 1239686 w 3426871"/>
                <a:gd name="connsiteY28" fmla="*/ 582838 h 2153391"/>
                <a:gd name="connsiteX29" fmla="*/ 1236937 w 3426871"/>
                <a:gd name="connsiteY29" fmla="*/ 579582 h 2153391"/>
                <a:gd name="connsiteX30" fmla="*/ 1233529 w 3426871"/>
                <a:gd name="connsiteY30" fmla="*/ 575802 h 2153391"/>
                <a:gd name="connsiteX31" fmla="*/ 1147063 w 3426871"/>
                <a:gd name="connsiteY31" fmla="*/ 479544 h 2153391"/>
                <a:gd name="connsiteX32" fmla="*/ 412811 w 3426871"/>
                <a:gd name="connsiteY32" fmla="*/ 463976 h 2153391"/>
                <a:gd name="connsiteX33" fmla="*/ 0 w 3426871"/>
                <a:gd name="connsiteY33"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24708 w 3426871"/>
                <a:gd name="connsiteY12" fmla="*/ 1632275 h 2153391"/>
                <a:gd name="connsiteX13" fmla="*/ 2652493 w 3426871"/>
                <a:gd name="connsiteY13" fmla="*/ 1638272 h 2153391"/>
                <a:gd name="connsiteX14" fmla="*/ 3001368 w 3426871"/>
                <a:gd name="connsiteY14" fmla="*/ 1647843 h 2153391"/>
                <a:gd name="connsiteX15" fmla="*/ 3014060 w 3426871"/>
                <a:gd name="connsiteY15" fmla="*/ 1647843 h 2153391"/>
                <a:gd name="connsiteX16" fmla="*/ 3426871 w 3426871"/>
                <a:gd name="connsiteY16" fmla="*/ 2153391 h 2153391"/>
                <a:gd name="connsiteX17" fmla="*/ 2991758 w 3426871"/>
                <a:gd name="connsiteY17" fmla="*/ 1702539 h 2153391"/>
                <a:gd name="connsiteX18" fmla="*/ 3001368 w 3426871"/>
                <a:gd name="connsiteY18" fmla="*/ 1702276 h 2153391"/>
                <a:gd name="connsiteX19" fmla="*/ 2991758 w 3426871"/>
                <a:gd name="connsiteY19" fmla="*/ 1702539 h 2153391"/>
                <a:gd name="connsiteX20" fmla="*/ 2652493 w 3426871"/>
                <a:gd name="connsiteY20" fmla="*/ 1711846 h 2153391"/>
                <a:gd name="connsiteX21" fmla="*/ 2303778 w 3426871"/>
                <a:gd name="connsiteY21" fmla="*/ 1718227 h 2153391"/>
                <a:gd name="connsiteX22" fmla="*/ 2284581 w 3426871"/>
                <a:gd name="connsiteY22" fmla="*/ 1718227 h 2153391"/>
                <a:gd name="connsiteX23" fmla="*/ 2271730 w 3426871"/>
                <a:gd name="connsiteY23" fmla="*/ 1705466 h 2153391"/>
                <a:gd name="connsiteX24" fmla="*/ 1983778 w 3426871"/>
                <a:gd name="connsiteY24" fmla="*/ 1398309 h 2153391"/>
                <a:gd name="connsiteX25" fmla="*/ 1337714 w 3426871"/>
                <a:gd name="connsiteY25" fmla="*/ 691377 h 2153391"/>
                <a:gd name="connsiteX26" fmla="*/ 1239605 w 3426871"/>
                <a:gd name="connsiteY26" fmla="*/ 582542 h 2153391"/>
                <a:gd name="connsiteX27" fmla="*/ 1239686 w 3426871"/>
                <a:gd name="connsiteY27" fmla="*/ 582838 h 2153391"/>
                <a:gd name="connsiteX28" fmla="*/ 1236937 w 3426871"/>
                <a:gd name="connsiteY28" fmla="*/ 579582 h 2153391"/>
                <a:gd name="connsiteX29" fmla="*/ 1233529 w 3426871"/>
                <a:gd name="connsiteY29" fmla="*/ 575802 h 2153391"/>
                <a:gd name="connsiteX30" fmla="*/ 1147063 w 3426871"/>
                <a:gd name="connsiteY30" fmla="*/ 479544 h 2153391"/>
                <a:gd name="connsiteX31" fmla="*/ 412811 w 3426871"/>
                <a:gd name="connsiteY31" fmla="*/ 463976 h 2153391"/>
                <a:gd name="connsiteX32" fmla="*/ 0 w 3426871"/>
                <a:gd name="connsiteY32"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24708 w 3426871"/>
                <a:gd name="connsiteY12" fmla="*/ 1632275 h 2153391"/>
                <a:gd name="connsiteX13" fmla="*/ 2652493 w 3426871"/>
                <a:gd name="connsiteY13" fmla="*/ 1638272 h 2153391"/>
                <a:gd name="connsiteX14" fmla="*/ 3001368 w 3426871"/>
                <a:gd name="connsiteY14" fmla="*/ 1647843 h 2153391"/>
                <a:gd name="connsiteX15" fmla="*/ 3014060 w 3426871"/>
                <a:gd name="connsiteY15" fmla="*/ 1647843 h 2153391"/>
                <a:gd name="connsiteX16" fmla="*/ 3426871 w 3426871"/>
                <a:gd name="connsiteY16" fmla="*/ 2153391 h 2153391"/>
                <a:gd name="connsiteX17" fmla="*/ 2991758 w 3426871"/>
                <a:gd name="connsiteY17" fmla="*/ 1702539 h 2153391"/>
                <a:gd name="connsiteX18" fmla="*/ 2991758 w 3426871"/>
                <a:gd name="connsiteY18" fmla="*/ 1702539 h 2153391"/>
                <a:gd name="connsiteX19" fmla="*/ 2652493 w 3426871"/>
                <a:gd name="connsiteY19" fmla="*/ 1711846 h 2153391"/>
                <a:gd name="connsiteX20" fmla="*/ 2303778 w 3426871"/>
                <a:gd name="connsiteY20" fmla="*/ 1718227 h 2153391"/>
                <a:gd name="connsiteX21" fmla="*/ 2284581 w 3426871"/>
                <a:gd name="connsiteY21" fmla="*/ 1718227 h 2153391"/>
                <a:gd name="connsiteX22" fmla="*/ 2271730 w 3426871"/>
                <a:gd name="connsiteY22" fmla="*/ 1705466 h 2153391"/>
                <a:gd name="connsiteX23" fmla="*/ 1983778 w 3426871"/>
                <a:gd name="connsiteY23" fmla="*/ 1398309 h 2153391"/>
                <a:gd name="connsiteX24" fmla="*/ 1337714 w 3426871"/>
                <a:gd name="connsiteY24" fmla="*/ 691377 h 2153391"/>
                <a:gd name="connsiteX25" fmla="*/ 1239605 w 3426871"/>
                <a:gd name="connsiteY25" fmla="*/ 582542 h 2153391"/>
                <a:gd name="connsiteX26" fmla="*/ 1239686 w 3426871"/>
                <a:gd name="connsiteY26" fmla="*/ 582838 h 2153391"/>
                <a:gd name="connsiteX27" fmla="*/ 1236937 w 3426871"/>
                <a:gd name="connsiteY27" fmla="*/ 579582 h 2153391"/>
                <a:gd name="connsiteX28" fmla="*/ 1233529 w 3426871"/>
                <a:gd name="connsiteY28" fmla="*/ 575802 h 2153391"/>
                <a:gd name="connsiteX29" fmla="*/ 1147063 w 3426871"/>
                <a:gd name="connsiteY29" fmla="*/ 479544 h 2153391"/>
                <a:gd name="connsiteX30" fmla="*/ 412811 w 3426871"/>
                <a:gd name="connsiteY30" fmla="*/ 463976 h 2153391"/>
                <a:gd name="connsiteX31" fmla="*/ 0 w 3426871"/>
                <a:gd name="connsiteY31" fmla="*/ 0 h 215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26871" h="2153391">
                  <a:moveTo>
                    <a:pt x="0" y="0"/>
                  </a:moveTo>
                  <a:cubicBezTo>
                    <a:pt x="96024" y="86360"/>
                    <a:pt x="224353" y="208778"/>
                    <a:pt x="337868" y="315859"/>
                  </a:cubicBezTo>
                  <a:lnTo>
                    <a:pt x="437556" y="409232"/>
                  </a:lnTo>
                  <a:lnTo>
                    <a:pt x="425503" y="409543"/>
                  </a:lnTo>
                  <a:lnTo>
                    <a:pt x="437556" y="409232"/>
                  </a:lnTo>
                  <a:lnTo>
                    <a:pt x="796748" y="399973"/>
                  </a:lnTo>
                  <a:lnTo>
                    <a:pt x="1167833" y="393592"/>
                  </a:lnTo>
                  <a:lnTo>
                    <a:pt x="1187030" y="393592"/>
                  </a:lnTo>
                  <a:lnTo>
                    <a:pt x="1199881" y="406353"/>
                  </a:lnTo>
                  <a:cubicBezTo>
                    <a:pt x="1455786" y="678318"/>
                    <a:pt x="1804660" y="1052669"/>
                    <a:pt x="2054219" y="1331115"/>
                  </a:cubicBezTo>
                  <a:lnTo>
                    <a:pt x="2323725" y="1631180"/>
                  </a:lnTo>
                  <a:lnTo>
                    <a:pt x="2324708" y="1632275"/>
                  </a:lnTo>
                  <a:lnTo>
                    <a:pt x="2324708" y="1632275"/>
                  </a:lnTo>
                  <a:lnTo>
                    <a:pt x="2652493" y="1638272"/>
                  </a:lnTo>
                  <a:lnTo>
                    <a:pt x="3001368" y="1647843"/>
                  </a:lnTo>
                  <a:lnTo>
                    <a:pt x="3014060" y="1647843"/>
                  </a:lnTo>
                  <a:cubicBezTo>
                    <a:pt x="3154943" y="1814232"/>
                    <a:pt x="3292493" y="1983812"/>
                    <a:pt x="3426871" y="2153391"/>
                  </a:cubicBezTo>
                  <a:lnTo>
                    <a:pt x="2991758" y="1702539"/>
                  </a:lnTo>
                  <a:lnTo>
                    <a:pt x="2991758" y="1702539"/>
                  </a:lnTo>
                  <a:lnTo>
                    <a:pt x="2652493" y="1711846"/>
                  </a:lnTo>
                  <a:lnTo>
                    <a:pt x="2303778" y="1718227"/>
                  </a:lnTo>
                  <a:lnTo>
                    <a:pt x="2284581" y="1718227"/>
                  </a:lnTo>
                  <a:lnTo>
                    <a:pt x="2271730" y="1705466"/>
                  </a:lnTo>
                  <a:lnTo>
                    <a:pt x="1983778" y="1398309"/>
                  </a:lnTo>
                  <a:cubicBezTo>
                    <a:pt x="1791849" y="1191867"/>
                    <a:pt x="1551284" y="927890"/>
                    <a:pt x="1337714" y="691377"/>
                  </a:cubicBezTo>
                  <a:lnTo>
                    <a:pt x="1239605" y="582542"/>
                  </a:lnTo>
                  <a:cubicBezTo>
                    <a:pt x="1239632" y="582641"/>
                    <a:pt x="1239659" y="582739"/>
                    <a:pt x="1239686" y="582838"/>
                  </a:cubicBezTo>
                  <a:lnTo>
                    <a:pt x="1236937" y="579582"/>
                  </a:lnTo>
                  <a:lnTo>
                    <a:pt x="1233529" y="575802"/>
                  </a:lnTo>
                  <a:lnTo>
                    <a:pt x="1147063" y="479544"/>
                  </a:lnTo>
                  <a:lnTo>
                    <a:pt x="412811" y="463976"/>
                  </a:lnTo>
                  <a:cubicBezTo>
                    <a:pt x="294298" y="323208"/>
                    <a:pt x="118354" y="134388"/>
                    <a:pt x="0" y="0"/>
                  </a:cubicBezTo>
                  <a:close/>
                </a:path>
              </a:pathLst>
            </a:custGeom>
            <a:solidFill>
              <a:srgbClr val="8DD8F8"/>
            </a:solidFill>
            <a:ln w="12700">
              <a:miter lim="400000"/>
            </a:ln>
          </p:spPr>
          <p:txBody>
            <a:bodyPr wrap="square" lIns="28575" tIns="28575" rIns="28575" bIns="28575" anchor="ctr">
              <a:noAutofit/>
            </a:bodyPr>
            <a:lstStyle/>
            <a:p>
              <a:pPr>
                <a:defRPr sz="3000">
                  <a:solidFill>
                    <a:srgbClr val="FFFFFF"/>
                  </a:solidFill>
                </a:defRPr>
              </a:pPr>
              <a:endParaRPr sz="2800"/>
            </a:p>
          </p:txBody>
        </p:sp>
        <p:grpSp>
          <p:nvGrpSpPr>
            <p:cNvPr id="1521" name="Group 1520">
              <a:extLst>
                <a:ext uri="{FF2B5EF4-FFF2-40B4-BE49-F238E27FC236}">
                  <a16:creationId xmlns:a16="http://schemas.microsoft.com/office/drawing/2014/main" xmlns="" id="{E77711B6-53C1-070A-0120-177B78DA9231}"/>
                </a:ext>
              </a:extLst>
            </p:cNvPr>
            <p:cNvGrpSpPr/>
            <p:nvPr/>
          </p:nvGrpSpPr>
          <p:grpSpPr>
            <a:xfrm>
              <a:off x="4138938" y="1895026"/>
              <a:ext cx="2741388" cy="1010413"/>
              <a:chOff x="8413106" y="1704987"/>
              <a:chExt cx="3478712" cy="1114885"/>
            </a:xfrm>
            <a:noFill/>
          </p:grpSpPr>
          <p:sp>
            <p:nvSpPr>
              <p:cNvPr id="1522" name="TextBox 1521">
                <a:extLst>
                  <a:ext uri="{FF2B5EF4-FFF2-40B4-BE49-F238E27FC236}">
                    <a16:creationId xmlns:a16="http://schemas.microsoft.com/office/drawing/2014/main" xmlns="" id="{1CB95822-2B4C-6A6C-B606-7C839E9F9702}"/>
                  </a:ext>
                </a:extLst>
              </p:cNvPr>
              <p:cNvSpPr txBox="1"/>
              <p:nvPr/>
            </p:nvSpPr>
            <p:spPr>
              <a:xfrm>
                <a:off x="8418559" y="1704987"/>
                <a:ext cx="2926081" cy="339600"/>
              </a:xfrm>
              <a:prstGeom prst="rect">
                <a:avLst/>
              </a:prstGeom>
              <a:grpFill/>
            </p:spPr>
            <p:txBody>
              <a:bodyPr wrap="square" lIns="0" rIns="0" rtlCol="0" anchor="b">
                <a:spAutoFit/>
              </a:bodyPr>
              <a:lstStyle/>
              <a:p>
                <a:r>
                  <a:rPr lang="en-US" sz="1400" b="1" dirty="0" err="1">
                    <a:solidFill>
                      <a:srgbClr val="BB3B30"/>
                    </a:solidFill>
                    <a:latin typeface="Arial" panose="020B0604020202020204" pitchFamily="34" charset="0"/>
                    <a:cs typeface="Arial" panose="020B0604020202020204" pitchFamily="34" charset="0"/>
                  </a:rPr>
                  <a:t>Vung</a:t>
                </a:r>
                <a:r>
                  <a:rPr lang="en-US" sz="1400" b="1" dirty="0">
                    <a:solidFill>
                      <a:srgbClr val="BB3B30"/>
                    </a:solidFill>
                    <a:latin typeface="Arial" panose="020B0604020202020204" pitchFamily="34" charset="0"/>
                    <a:cs typeface="Arial" panose="020B0604020202020204" pitchFamily="34" charset="0"/>
                  </a:rPr>
                  <a:t> Ang 1 TPP</a:t>
                </a:r>
              </a:p>
            </p:txBody>
          </p:sp>
          <p:sp>
            <p:nvSpPr>
              <p:cNvPr id="1523" name="TextBox 1522">
                <a:extLst>
                  <a:ext uri="{FF2B5EF4-FFF2-40B4-BE49-F238E27FC236}">
                    <a16:creationId xmlns:a16="http://schemas.microsoft.com/office/drawing/2014/main" xmlns="" id="{10854A66-60D5-E40C-6E68-9664ACFC8BE3}"/>
                  </a:ext>
                </a:extLst>
              </p:cNvPr>
              <p:cNvSpPr txBox="1"/>
              <p:nvPr/>
            </p:nvSpPr>
            <p:spPr>
              <a:xfrm>
                <a:off x="8413106" y="2009570"/>
                <a:ext cx="3478712" cy="810302"/>
              </a:xfrm>
              <a:prstGeom prst="rect">
                <a:avLst/>
              </a:prstGeom>
              <a:grpFill/>
            </p:spPr>
            <p:txBody>
              <a:bodyPr wrap="square" lIns="0" rIns="0" rtlCol="0" anchor="t">
                <a:spAutoFit/>
              </a:bodyPr>
              <a:lstStyle/>
              <a:p>
                <a:pPr algn="just"/>
                <a:r>
                  <a:rPr lang="en-US" sz="1050" dirty="0">
                    <a:solidFill>
                      <a:srgbClr val="20124D"/>
                    </a:solidFill>
                    <a:latin typeface="Arial" panose="020B0604020202020204" pitchFamily="34" charset="0"/>
                    <a:cs typeface="Arial" panose="020B0604020202020204" pitchFamily="34" charset="0"/>
                  </a:rPr>
                  <a:t>Due to the market price is lower than variable costs, VA1 proactively offered operating prices that optimize profits and follow A0's operating plan</a:t>
                </a:r>
                <a:endParaRPr lang="vi-VN" sz="1050" dirty="0">
                  <a:solidFill>
                    <a:srgbClr val="20124D"/>
                  </a:solidFill>
                  <a:latin typeface="Arial" panose="020B0604020202020204" pitchFamily="34" charset="0"/>
                  <a:cs typeface="Arial" panose="020B0604020202020204" pitchFamily="34" charset="0"/>
                </a:endParaRPr>
              </a:p>
            </p:txBody>
          </p:sp>
        </p:grpSp>
        <p:pic>
          <p:nvPicPr>
            <p:cNvPr id="1524" name="Picture 10" descr="Thermal power Icon">
              <a:extLst>
                <a:ext uri="{FF2B5EF4-FFF2-40B4-BE49-F238E27FC236}">
                  <a16:creationId xmlns:a16="http://schemas.microsoft.com/office/drawing/2014/main" xmlns="" id="{D88D2FF7-8D0B-B618-1E82-61AA8217777E}"/>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3416" y="1899210"/>
              <a:ext cx="319425" cy="319425"/>
            </a:xfrm>
            <a:prstGeom prst="rect">
              <a:avLst/>
            </a:prstGeom>
            <a:noFill/>
            <a:extLst>
              <a:ext uri="{909E8E84-426E-40DD-AFC4-6F175D3DCCD1}">
                <a14:hiddenFill xmlns:a14="http://schemas.microsoft.com/office/drawing/2010/main">
                  <a:solidFill>
                    <a:srgbClr val="FFFFFF"/>
                  </a:solidFill>
                </a14:hiddenFill>
              </a:ext>
            </a:extLst>
          </p:spPr>
        </p:pic>
        <p:pic>
          <p:nvPicPr>
            <p:cNvPr id="1525" name="Picture 10" descr="Thermal power Icon">
              <a:extLst>
                <a:ext uri="{FF2B5EF4-FFF2-40B4-BE49-F238E27FC236}">
                  <a16:creationId xmlns:a16="http://schemas.microsoft.com/office/drawing/2014/main" xmlns="" id="{36A5C6D8-7B45-86C2-C2DB-A3CBFE961CC8}"/>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08378" y="3531909"/>
              <a:ext cx="319425" cy="319425"/>
            </a:xfrm>
            <a:prstGeom prst="rect">
              <a:avLst/>
            </a:prstGeom>
            <a:noFill/>
            <a:extLst>
              <a:ext uri="{909E8E84-426E-40DD-AFC4-6F175D3DCCD1}">
                <a14:hiddenFill xmlns:a14="http://schemas.microsoft.com/office/drawing/2010/main">
                  <a:solidFill>
                    <a:srgbClr val="FFFFFF"/>
                  </a:solidFill>
                </a14:hiddenFill>
              </a:ext>
            </a:extLst>
          </p:spPr>
        </p:pic>
        <p:grpSp>
          <p:nvGrpSpPr>
            <p:cNvPr id="1526" name="Group 1525">
              <a:extLst>
                <a:ext uri="{FF2B5EF4-FFF2-40B4-BE49-F238E27FC236}">
                  <a16:creationId xmlns:a16="http://schemas.microsoft.com/office/drawing/2014/main" xmlns="" id="{DD8A6990-282E-A1C5-7C54-A211C41D8C33}"/>
                </a:ext>
              </a:extLst>
            </p:cNvPr>
            <p:cNvGrpSpPr/>
            <p:nvPr/>
          </p:nvGrpSpPr>
          <p:grpSpPr>
            <a:xfrm>
              <a:off x="4632086" y="3534692"/>
              <a:ext cx="3083005" cy="1362502"/>
              <a:chOff x="8366939" y="1670999"/>
              <a:chExt cx="3912212" cy="1503379"/>
            </a:xfrm>
            <a:noFill/>
          </p:grpSpPr>
          <p:sp>
            <p:nvSpPr>
              <p:cNvPr id="1527" name="TextBox 1526">
                <a:extLst>
                  <a:ext uri="{FF2B5EF4-FFF2-40B4-BE49-F238E27FC236}">
                    <a16:creationId xmlns:a16="http://schemas.microsoft.com/office/drawing/2014/main" xmlns="" id="{54B3D966-6BF1-7B75-FF4F-13FF4A03F00F}"/>
                  </a:ext>
                </a:extLst>
              </p:cNvPr>
              <p:cNvSpPr txBox="1"/>
              <p:nvPr/>
            </p:nvSpPr>
            <p:spPr>
              <a:xfrm>
                <a:off x="8366939" y="1670999"/>
                <a:ext cx="2926081" cy="339600"/>
              </a:xfrm>
              <a:prstGeom prst="rect">
                <a:avLst/>
              </a:prstGeom>
              <a:grpFill/>
            </p:spPr>
            <p:txBody>
              <a:bodyPr wrap="square" lIns="0" rIns="0" rtlCol="0" anchor="b">
                <a:spAutoFit/>
              </a:bodyPr>
              <a:lstStyle/>
              <a:p>
                <a:r>
                  <a:rPr lang="en-US" sz="1400" b="1" dirty="0">
                    <a:solidFill>
                      <a:srgbClr val="BB3B30"/>
                    </a:solidFill>
                    <a:latin typeface="Arial" panose="020B0604020202020204" pitchFamily="34" charset="0"/>
                    <a:cs typeface="Arial" panose="020B0604020202020204" pitchFamily="34" charset="0"/>
                  </a:rPr>
                  <a:t>Nhon Trach 2 CCPP</a:t>
                </a:r>
              </a:p>
            </p:txBody>
          </p:sp>
          <p:sp>
            <p:nvSpPr>
              <p:cNvPr id="1528" name="TextBox 1527">
                <a:extLst>
                  <a:ext uri="{FF2B5EF4-FFF2-40B4-BE49-F238E27FC236}">
                    <a16:creationId xmlns:a16="http://schemas.microsoft.com/office/drawing/2014/main" xmlns="" id="{D2BCEC50-DF41-3A6C-4EFF-71AFBD0FD1B2}"/>
                  </a:ext>
                </a:extLst>
              </p:cNvPr>
              <p:cNvSpPr txBox="1"/>
              <p:nvPr/>
            </p:nvSpPr>
            <p:spPr>
              <a:xfrm>
                <a:off x="8413107" y="2009568"/>
                <a:ext cx="3866044" cy="1164810"/>
              </a:xfrm>
              <a:prstGeom prst="rect">
                <a:avLst/>
              </a:prstGeom>
              <a:grpFill/>
            </p:spPr>
            <p:txBody>
              <a:bodyPr wrap="square" lIns="0" rIns="0" rtlCol="0" anchor="t">
                <a:spAutoFit/>
              </a:bodyPr>
              <a:lstStyle/>
              <a:p>
                <a:pPr algn="just"/>
                <a:r>
                  <a:rPr lang="en-US" sz="1050" dirty="0">
                    <a:solidFill>
                      <a:srgbClr val="20124D"/>
                    </a:solidFill>
                    <a:latin typeface="Arial" panose="020B0604020202020204" pitchFamily="34" charset="0"/>
                    <a:cs typeface="Arial" panose="020B0604020202020204" pitchFamily="34" charset="0"/>
                  </a:rPr>
                  <a:t>After performing the major inspection (from September 7 to November 1, 2023), NT2 focused on operating the generating units to combine testing and monitoring the plant's stable operation. Proactively offered operating prices to ensure efficiency while market prices are low</a:t>
                </a:r>
                <a:endParaRPr lang="vi-VN" sz="1050" dirty="0">
                  <a:solidFill>
                    <a:srgbClr val="20124D"/>
                  </a:solidFill>
                  <a:latin typeface="Arial" panose="020B0604020202020204" pitchFamily="34" charset="0"/>
                  <a:cs typeface="Arial" panose="020B0604020202020204" pitchFamily="34" charset="0"/>
                </a:endParaRPr>
              </a:p>
            </p:txBody>
          </p:sp>
        </p:grpSp>
        <p:grpSp>
          <p:nvGrpSpPr>
            <p:cNvPr id="1529" name="Group 1528">
              <a:extLst>
                <a:ext uri="{FF2B5EF4-FFF2-40B4-BE49-F238E27FC236}">
                  <a16:creationId xmlns:a16="http://schemas.microsoft.com/office/drawing/2014/main" xmlns="" id="{654A3BEB-0ACA-4EB3-E368-53402CC5C47C}"/>
                </a:ext>
              </a:extLst>
            </p:cNvPr>
            <p:cNvGrpSpPr/>
            <p:nvPr/>
          </p:nvGrpSpPr>
          <p:grpSpPr>
            <a:xfrm>
              <a:off x="5059855" y="5039835"/>
              <a:ext cx="2837653" cy="1427508"/>
              <a:chOff x="8374398" y="1673214"/>
              <a:chExt cx="3108127" cy="1575107"/>
            </a:xfrm>
            <a:noFill/>
          </p:grpSpPr>
          <p:sp>
            <p:nvSpPr>
              <p:cNvPr id="1530" name="TextBox 1529">
                <a:extLst>
                  <a:ext uri="{FF2B5EF4-FFF2-40B4-BE49-F238E27FC236}">
                    <a16:creationId xmlns:a16="http://schemas.microsoft.com/office/drawing/2014/main" xmlns="" id="{2237F240-3690-F749-B9C6-8139A3ED7BF0}"/>
                  </a:ext>
                </a:extLst>
              </p:cNvPr>
              <p:cNvSpPr txBox="1"/>
              <p:nvPr/>
            </p:nvSpPr>
            <p:spPr>
              <a:xfrm>
                <a:off x="8402391" y="1673214"/>
                <a:ext cx="2926080" cy="339600"/>
              </a:xfrm>
              <a:prstGeom prst="rect">
                <a:avLst/>
              </a:prstGeom>
              <a:grpFill/>
            </p:spPr>
            <p:txBody>
              <a:bodyPr wrap="square" lIns="0" rIns="0" rtlCol="0" anchor="b">
                <a:spAutoFit/>
              </a:bodyPr>
              <a:lstStyle/>
              <a:p>
                <a:r>
                  <a:rPr lang="en-US" sz="1400" b="1" dirty="0" err="1">
                    <a:solidFill>
                      <a:srgbClr val="BB3B30"/>
                    </a:solidFill>
                    <a:latin typeface="Arial" panose="020B0604020202020204" pitchFamily="34" charset="0"/>
                    <a:cs typeface="Arial" panose="020B0604020202020204" pitchFamily="34" charset="0"/>
                  </a:rPr>
                  <a:t>Dakdrinh</a:t>
                </a:r>
                <a:r>
                  <a:rPr lang="en-US" sz="1400" b="1" dirty="0">
                    <a:solidFill>
                      <a:srgbClr val="BB3B30"/>
                    </a:solidFill>
                    <a:latin typeface="Arial" panose="020B0604020202020204" pitchFamily="34" charset="0"/>
                    <a:cs typeface="Arial" panose="020B0604020202020204" pitchFamily="34" charset="0"/>
                  </a:rPr>
                  <a:t> HPP</a:t>
                </a:r>
              </a:p>
            </p:txBody>
          </p:sp>
          <p:sp>
            <p:nvSpPr>
              <p:cNvPr id="1531" name="TextBox 1530">
                <a:extLst>
                  <a:ext uri="{FF2B5EF4-FFF2-40B4-BE49-F238E27FC236}">
                    <a16:creationId xmlns:a16="http://schemas.microsoft.com/office/drawing/2014/main" xmlns="" id="{8BEFAF64-5645-D963-ADE1-4C76E1713730}"/>
                  </a:ext>
                </a:extLst>
              </p:cNvPr>
              <p:cNvSpPr txBox="1"/>
              <p:nvPr/>
            </p:nvSpPr>
            <p:spPr>
              <a:xfrm>
                <a:off x="8374398" y="1906256"/>
                <a:ext cx="3108127" cy="1342065"/>
              </a:xfrm>
              <a:prstGeom prst="rect">
                <a:avLst/>
              </a:prstGeom>
              <a:grpFill/>
            </p:spPr>
            <p:txBody>
              <a:bodyPr wrap="square" lIns="0" rIns="0" rtlCol="0" anchor="t">
                <a:spAutoFit/>
              </a:bodyPr>
              <a:lstStyle/>
              <a:p>
                <a:pPr algn="just"/>
                <a:r>
                  <a:rPr lang="en-US" sz="1050" dirty="0">
                    <a:solidFill>
                      <a:srgbClr val="20124D"/>
                    </a:solidFill>
                    <a:latin typeface="Arial" panose="020B0604020202020204" pitchFamily="34" charset="0"/>
                    <a:cs typeface="Arial" panose="020B0604020202020204" pitchFamily="34" charset="0"/>
                  </a:rPr>
                  <a:t>At the beginning of the month, market prices dropped low, and at the same time, the plant had limited water levels, so it only operated with very low output. Since November 14, the reservoir has accumulated to the point of overflowing, so the plant has been mobilized to operate a maximum of 02 units</a:t>
                </a:r>
                <a:endParaRPr lang="vi-VN" sz="1050" dirty="0">
                  <a:solidFill>
                    <a:srgbClr val="20124D"/>
                  </a:solidFill>
                  <a:latin typeface="Arial" panose="020B0604020202020204" pitchFamily="34" charset="0"/>
                  <a:cs typeface="Arial" panose="020B0604020202020204" pitchFamily="34" charset="0"/>
                </a:endParaRPr>
              </a:p>
            </p:txBody>
          </p:sp>
        </p:grpSp>
        <p:pic>
          <p:nvPicPr>
            <p:cNvPr id="1532" name="Picture 10" descr="Thermal power Icon">
              <a:extLst>
                <a:ext uri="{FF2B5EF4-FFF2-40B4-BE49-F238E27FC236}">
                  <a16:creationId xmlns:a16="http://schemas.microsoft.com/office/drawing/2014/main" xmlns="" id="{FAB48F6A-3F86-89A1-4CDC-6FAF4AE46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7569" y="5024327"/>
              <a:ext cx="319425" cy="319425"/>
            </a:xfrm>
            <a:prstGeom prst="rect">
              <a:avLst/>
            </a:prstGeom>
            <a:noFill/>
            <a:extLst>
              <a:ext uri="{909E8E84-426E-40DD-AFC4-6F175D3DCCD1}">
                <a14:hiddenFill xmlns:a14="http://schemas.microsoft.com/office/drawing/2010/main">
                  <a:solidFill>
                    <a:srgbClr val="FFFFFF"/>
                  </a:solidFill>
                </a14:hiddenFill>
              </a:ext>
            </a:extLst>
          </p:spPr>
        </p:pic>
        <p:sp>
          <p:nvSpPr>
            <p:cNvPr id="1533" name="Freeform: Shape 1532">
              <a:extLst>
                <a:ext uri="{FF2B5EF4-FFF2-40B4-BE49-F238E27FC236}">
                  <a16:creationId xmlns:a16="http://schemas.microsoft.com/office/drawing/2014/main" xmlns="" id="{68C6B7F2-778F-575D-6013-C7EDD75FB72F}"/>
                </a:ext>
              </a:extLst>
            </p:cNvPr>
            <p:cNvSpPr/>
            <p:nvPr/>
          </p:nvSpPr>
          <p:spPr>
            <a:xfrm>
              <a:off x="4398967" y="5157234"/>
              <a:ext cx="594780" cy="1282082"/>
            </a:xfrm>
            <a:custGeom>
              <a:avLst/>
              <a:gdLst>
                <a:gd name="connsiteX0" fmla="*/ 0 w 2303774"/>
                <a:gd name="connsiteY0" fmla="*/ 0 h 1670238"/>
                <a:gd name="connsiteX1" fmla="*/ 437096 w 2303774"/>
                <a:gd name="connsiteY1" fmla="*/ 399665 h 1670238"/>
                <a:gd name="connsiteX2" fmla="*/ 435605 w 2303774"/>
                <a:gd name="connsiteY2" fmla="*/ 399699 h 1670238"/>
                <a:gd name="connsiteX3" fmla="*/ 441259 w 2303774"/>
                <a:gd name="connsiteY3" fmla="*/ 404907 h 1670238"/>
                <a:gd name="connsiteX4" fmla="*/ 442751 w 2303774"/>
                <a:gd name="connsiteY4" fmla="*/ 404836 h 1670238"/>
                <a:gd name="connsiteX5" fmla="*/ 807921 w 2303774"/>
                <a:gd name="connsiteY5" fmla="*/ 391172 h 1670238"/>
                <a:gd name="connsiteX6" fmla="*/ 1190283 w 2303774"/>
                <a:gd name="connsiteY6" fmla="*/ 387171 h 1670238"/>
                <a:gd name="connsiteX7" fmla="*/ 2303774 w 2303774"/>
                <a:gd name="connsiteY7" fmla="*/ 1670238 h 1670238"/>
                <a:gd name="connsiteX8" fmla="*/ 1708633 w 2303774"/>
                <a:gd name="connsiteY8" fmla="*/ 1078309 h 1670238"/>
                <a:gd name="connsiteX9" fmla="*/ 1151420 w 2303774"/>
                <a:gd name="connsiteY9" fmla="*/ 480615 h 1670238"/>
                <a:gd name="connsiteX10" fmla="*/ 1063869 w 2303774"/>
                <a:gd name="connsiteY10" fmla="*/ 478827 h 1670238"/>
                <a:gd name="connsiteX11" fmla="*/ 791923 w 2303774"/>
                <a:gd name="connsiteY11" fmla="*/ 475950 h 1670238"/>
                <a:gd name="connsiteX12" fmla="*/ 412760 w 2303774"/>
                <a:gd name="connsiteY12" fmla="*/ 467125 h 1670238"/>
                <a:gd name="connsiteX13" fmla="*/ 0 w 2303774"/>
                <a:gd name="connsiteY13" fmla="*/ 0 h 1670238"/>
                <a:gd name="connsiteX0" fmla="*/ 0 w 2303774"/>
                <a:gd name="connsiteY0" fmla="*/ 0 h 1670238"/>
                <a:gd name="connsiteX1" fmla="*/ 437096 w 2303774"/>
                <a:gd name="connsiteY1" fmla="*/ 399665 h 1670238"/>
                <a:gd name="connsiteX2" fmla="*/ 435605 w 2303774"/>
                <a:gd name="connsiteY2" fmla="*/ 399699 h 1670238"/>
                <a:gd name="connsiteX3" fmla="*/ 441259 w 2303774"/>
                <a:gd name="connsiteY3" fmla="*/ 404907 h 1670238"/>
                <a:gd name="connsiteX4" fmla="*/ 442751 w 2303774"/>
                <a:gd name="connsiteY4" fmla="*/ 404836 h 1670238"/>
                <a:gd name="connsiteX5" fmla="*/ 807921 w 2303774"/>
                <a:gd name="connsiteY5" fmla="*/ 391172 h 1670238"/>
                <a:gd name="connsiteX6" fmla="*/ 1190283 w 2303774"/>
                <a:gd name="connsiteY6" fmla="*/ 387171 h 1670238"/>
                <a:gd name="connsiteX7" fmla="*/ 2303774 w 2303774"/>
                <a:gd name="connsiteY7" fmla="*/ 1670238 h 1670238"/>
                <a:gd name="connsiteX8" fmla="*/ 1708633 w 2303774"/>
                <a:gd name="connsiteY8" fmla="*/ 1078309 h 1670238"/>
                <a:gd name="connsiteX9" fmla="*/ 1151420 w 2303774"/>
                <a:gd name="connsiteY9" fmla="*/ 480615 h 1670238"/>
                <a:gd name="connsiteX10" fmla="*/ 791923 w 2303774"/>
                <a:gd name="connsiteY10" fmla="*/ 475950 h 1670238"/>
                <a:gd name="connsiteX11" fmla="*/ 412760 w 2303774"/>
                <a:gd name="connsiteY11" fmla="*/ 467125 h 1670238"/>
                <a:gd name="connsiteX12" fmla="*/ 0 w 2303774"/>
                <a:gd name="connsiteY12" fmla="*/ 0 h 167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3774" h="1670238">
                  <a:moveTo>
                    <a:pt x="0" y="0"/>
                  </a:moveTo>
                  <a:lnTo>
                    <a:pt x="437096" y="399665"/>
                  </a:lnTo>
                  <a:lnTo>
                    <a:pt x="435605" y="399699"/>
                  </a:lnTo>
                  <a:lnTo>
                    <a:pt x="441259" y="404907"/>
                  </a:lnTo>
                  <a:lnTo>
                    <a:pt x="442751" y="404836"/>
                  </a:lnTo>
                  <a:lnTo>
                    <a:pt x="807921" y="391172"/>
                  </a:lnTo>
                  <a:lnTo>
                    <a:pt x="1190283" y="387171"/>
                  </a:lnTo>
                  <a:cubicBezTo>
                    <a:pt x="1574246" y="803106"/>
                    <a:pt x="1951809" y="1225460"/>
                    <a:pt x="2303774" y="1670238"/>
                  </a:cubicBezTo>
                  <a:cubicBezTo>
                    <a:pt x="2098994" y="1478238"/>
                    <a:pt x="1900614" y="1279897"/>
                    <a:pt x="1708633" y="1078309"/>
                  </a:cubicBezTo>
                  <a:lnTo>
                    <a:pt x="1151420" y="480615"/>
                  </a:lnTo>
                  <a:lnTo>
                    <a:pt x="791923" y="475950"/>
                  </a:lnTo>
                  <a:lnTo>
                    <a:pt x="412760" y="467125"/>
                  </a:lnTo>
                  <a:cubicBezTo>
                    <a:pt x="271973" y="310386"/>
                    <a:pt x="134387" y="156817"/>
                    <a:pt x="0" y="0"/>
                  </a:cubicBezTo>
                  <a:close/>
                </a:path>
              </a:pathLst>
            </a:custGeom>
            <a:solidFill>
              <a:schemeClr val="accent2"/>
            </a:solidFill>
            <a:ln w="12700">
              <a:miter lim="400000"/>
            </a:ln>
          </p:spPr>
          <p:txBody>
            <a:bodyPr wrap="square" lIns="28575" tIns="28575" rIns="28575" bIns="28575" anchor="ctr">
              <a:noAutofit/>
            </a:bodyPr>
            <a:lstStyle/>
            <a:p>
              <a:pPr>
                <a:defRPr sz="3000">
                  <a:solidFill>
                    <a:srgbClr val="FFFFFF"/>
                  </a:solidFill>
                </a:defRPr>
              </a:pPr>
              <a:endParaRPr sz="2800"/>
            </a:p>
          </p:txBody>
        </p:sp>
        <p:sp>
          <p:nvSpPr>
            <p:cNvPr id="1534" name="Freeform: Shape 1533">
              <a:extLst>
                <a:ext uri="{FF2B5EF4-FFF2-40B4-BE49-F238E27FC236}">
                  <a16:creationId xmlns:a16="http://schemas.microsoft.com/office/drawing/2014/main" xmlns="" id="{35D8489C-8A30-DB23-FFC7-DACCCFE0D799}"/>
                </a:ext>
              </a:extLst>
            </p:cNvPr>
            <p:cNvSpPr/>
            <p:nvPr/>
          </p:nvSpPr>
          <p:spPr>
            <a:xfrm rot="411616">
              <a:off x="3838565" y="3686616"/>
              <a:ext cx="1278349" cy="1546223"/>
            </a:xfrm>
            <a:custGeom>
              <a:avLst/>
              <a:gdLst>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52546 w 3426871"/>
                <a:gd name="connsiteY35" fmla="*/ 479645 h 2153391"/>
                <a:gd name="connsiteX36" fmla="*/ 1149199 w 3426871"/>
                <a:gd name="connsiteY36" fmla="*/ 475682 h 2153391"/>
                <a:gd name="connsiteX37" fmla="*/ 1143477 w 3426871"/>
                <a:gd name="connsiteY37" fmla="*/ 475552 h 2153391"/>
                <a:gd name="connsiteX38" fmla="*/ 1147063 w 3426871"/>
                <a:gd name="connsiteY38" fmla="*/ 479544 h 2153391"/>
                <a:gd name="connsiteX39" fmla="*/ 1088149 w 3426871"/>
                <a:gd name="connsiteY39" fmla="*/ 478457 h 2153391"/>
                <a:gd name="connsiteX40" fmla="*/ 412811 w 3426871"/>
                <a:gd name="connsiteY40" fmla="*/ 463976 h 2153391"/>
                <a:gd name="connsiteX41" fmla="*/ 0 w 3426871"/>
                <a:gd name="connsiteY41"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52546 w 3426871"/>
                <a:gd name="connsiteY35" fmla="*/ 479645 h 2153391"/>
                <a:gd name="connsiteX36" fmla="*/ 1149199 w 3426871"/>
                <a:gd name="connsiteY36" fmla="*/ 475682 h 2153391"/>
                <a:gd name="connsiteX37" fmla="*/ 1143477 w 3426871"/>
                <a:gd name="connsiteY37" fmla="*/ 475552 h 2153391"/>
                <a:gd name="connsiteX38" fmla="*/ 1088149 w 3426871"/>
                <a:gd name="connsiteY38" fmla="*/ 478457 h 2153391"/>
                <a:gd name="connsiteX39" fmla="*/ 412811 w 3426871"/>
                <a:gd name="connsiteY39" fmla="*/ 463976 h 2153391"/>
                <a:gd name="connsiteX40" fmla="*/ 0 w 3426871"/>
                <a:gd name="connsiteY40"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49199 w 3426871"/>
                <a:gd name="connsiteY35" fmla="*/ 475682 h 2153391"/>
                <a:gd name="connsiteX36" fmla="*/ 1143477 w 3426871"/>
                <a:gd name="connsiteY36" fmla="*/ 475552 h 2153391"/>
                <a:gd name="connsiteX37" fmla="*/ 1088149 w 3426871"/>
                <a:gd name="connsiteY37" fmla="*/ 478457 h 2153391"/>
                <a:gd name="connsiteX38" fmla="*/ 412811 w 3426871"/>
                <a:gd name="connsiteY38" fmla="*/ 463976 h 2153391"/>
                <a:gd name="connsiteX39" fmla="*/ 0 w 3426871"/>
                <a:gd name="connsiteY39"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149199 w 3426871"/>
                <a:gd name="connsiteY35" fmla="*/ 475682 h 2153391"/>
                <a:gd name="connsiteX36" fmla="*/ 1088149 w 3426871"/>
                <a:gd name="connsiteY36" fmla="*/ 478457 h 2153391"/>
                <a:gd name="connsiteX37" fmla="*/ 412811 w 3426871"/>
                <a:gd name="connsiteY37" fmla="*/ 463976 h 2153391"/>
                <a:gd name="connsiteX38" fmla="*/ 0 w 3426871"/>
                <a:gd name="connsiteY38"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1088149 w 3426871"/>
                <a:gd name="connsiteY35" fmla="*/ 478457 h 2153391"/>
                <a:gd name="connsiteX36" fmla="*/ 412811 w 3426871"/>
                <a:gd name="connsiteY36" fmla="*/ 463976 h 2153391"/>
                <a:gd name="connsiteX37" fmla="*/ 0 w 3426871"/>
                <a:gd name="connsiteY37"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44700 w 3426871"/>
                <a:gd name="connsiteY4" fmla="*/ 415924 h 2153391"/>
                <a:gd name="connsiteX5" fmla="*/ 437556 w 3426871"/>
                <a:gd name="connsiteY5" fmla="*/ 409232 h 2153391"/>
                <a:gd name="connsiteX6" fmla="*/ 796748 w 3426871"/>
                <a:gd name="connsiteY6" fmla="*/ 399973 h 2153391"/>
                <a:gd name="connsiteX7" fmla="*/ 1167833 w 3426871"/>
                <a:gd name="connsiteY7" fmla="*/ 393592 h 2153391"/>
                <a:gd name="connsiteX8" fmla="*/ 1187030 w 3426871"/>
                <a:gd name="connsiteY8" fmla="*/ 393592 h 2153391"/>
                <a:gd name="connsiteX9" fmla="*/ 1199881 w 3426871"/>
                <a:gd name="connsiteY9" fmla="*/ 406353 h 2153391"/>
                <a:gd name="connsiteX10" fmla="*/ 2054219 w 3426871"/>
                <a:gd name="connsiteY10" fmla="*/ 1331115 h 2153391"/>
                <a:gd name="connsiteX11" fmla="*/ 2323725 w 3426871"/>
                <a:gd name="connsiteY11" fmla="*/ 1631180 h 2153391"/>
                <a:gd name="connsiteX12" fmla="*/ 2324708 w 3426871"/>
                <a:gd name="connsiteY12" fmla="*/ 1632275 h 2153391"/>
                <a:gd name="connsiteX13" fmla="*/ 2303778 w 3426871"/>
                <a:gd name="connsiteY13" fmla="*/ 1631892 h 2153391"/>
                <a:gd name="connsiteX14" fmla="*/ 2335825 w 3426871"/>
                <a:gd name="connsiteY14" fmla="*/ 1644653 h 2153391"/>
                <a:gd name="connsiteX15" fmla="*/ 2324708 w 3426871"/>
                <a:gd name="connsiteY15" fmla="*/ 1632275 h 2153391"/>
                <a:gd name="connsiteX16" fmla="*/ 2652493 w 3426871"/>
                <a:gd name="connsiteY16" fmla="*/ 1638272 h 2153391"/>
                <a:gd name="connsiteX17" fmla="*/ 3001368 w 3426871"/>
                <a:gd name="connsiteY17" fmla="*/ 1647843 h 2153391"/>
                <a:gd name="connsiteX18" fmla="*/ 3014060 w 3426871"/>
                <a:gd name="connsiteY18" fmla="*/ 1647843 h 2153391"/>
                <a:gd name="connsiteX19" fmla="*/ 3426871 w 3426871"/>
                <a:gd name="connsiteY19" fmla="*/ 2153391 h 2153391"/>
                <a:gd name="connsiteX20" fmla="*/ 2991758 w 3426871"/>
                <a:gd name="connsiteY20" fmla="*/ 1702539 h 2153391"/>
                <a:gd name="connsiteX21" fmla="*/ 3001368 w 3426871"/>
                <a:gd name="connsiteY21" fmla="*/ 1702276 h 2153391"/>
                <a:gd name="connsiteX22" fmla="*/ 2982171 w 3426871"/>
                <a:gd name="connsiteY22" fmla="*/ 1692605 h 2153391"/>
                <a:gd name="connsiteX23" fmla="*/ 2991758 w 3426871"/>
                <a:gd name="connsiteY23" fmla="*/ 1702539 h 2153391"/>
                <a:gd name="connsiteX24" fmla="*/ 2652493 w 3426871"/>
                <a:gd name="connsiteY24" fmla="*/ 1711846 h 2153391"/>
                <a:gd name="connsiteX25" fmla="*/ 2303778 w 3426871"/>
                <a:gd name="connsiteY25" fmla="*/ 1718227 h 2153391"/>
                <a:gd name="connsiteX26" fmla="*/ 2284581 w 3426871"/>
                <a:gd name="connsiteY26" fmla="*/ 1718227 h 2153391"/>
                <a:gd name="connsiteX27" fmla="*/ 2271730 w 3426871"/>
                <a:gd name="connsiteY27" fmla="*/ 1705466 h 2153391"/>
                <a:gd name="connsiteX28" fmla="*/ 1983778 w 3426871"/>
                <a:gd name="connsiteY28" fmla="*/ 1398309 h 2153391"/>
                <a:gd name="connsiteX29" fmla="*/ 1337714 w 3426871"/>
                <a:gd name="connsiteY29" fmla="*/ 691377 h 2153391"/>
                <a:gd name="connsiteX30" fmla="*/ 1239605 w 3426871"/>
                <a:gd name="connsiteY30" fmla="*/ 582542 h 2153391"/>
                <a:gd name="connsiteX31" fmla="*/ 1239686 w 3426871"/>
                <a:gd name="connsiteY31" fmla="*/ 582838 h 2153391"/>
                <a:gd name="connsiteX32" fmla="*/ 1236937 w 3426871"/>
                <a:gd name="connsiteY32" fmla="*/ 579582 h 2153391"/>
                <a:gd name="connsiteX33" fmla="*/ 1233529 w 3426871"/>
                <a:gd name="connsiteY33" fmla="*/ 575802 h 2153391"/>
                <a:gd name="connsiteX34" fmla="*/ 1147063 w 3426871"/>
                <a:gd name="connsiteY34" fmla="*/ 479544 h 2153391"/>
                <a:gd name="connsiteX35" fmla="*/ 412811 w 3426871"/>
                <a:gd name="connsiteY35" fmla="*/ 463976 h 2153391"/>
                <a:gd name="connsiteX36" fmla="*/ 0 w 3426871"/>
                <a:gd name="connsiteY36"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03778 w 3426871"/>
                <a:gd name="connsiteY12" fmla="*/ 1631892 h 2153391"/>
                <a:gd name="connsiteX13" fmla="*/ 2335825 w 3426871"/>
                <a:gd name="connsiteY13" fmla="*/ 1644653 h 2153391"/>
                <a:gd name="connsiteX14" fmla="*/ 2324708 w 3426871"/>
                <a:gd name="connsiteY14" fmla="*/ 1632275 h 2153391"/>
                <a:gd name="connsiteX15" fmla="*/ 2652493 w 3426871"/>
                <a:gd name="connsiteY15" fmla="*/ 1638272 h 2153391"/>
                <a:gd name="connsiteX16" fmla="*/ 3001368 w 3426871"/>
                <a:gd name="connsiteY16" fmla="*/ 1647843 h 2153391"/>
                <a:gd name="connsiteX17" fmla="*/ 3014060 w 3426871"/>
                <a:gd name="connsiteY17" fmla="*/ 1647843 h 2153391"/>
                <a:gd name="connsiteX18" fmla="*/ 3426871 w 3426871"/>
                <a:gd name="connsiteY18" fmla="*/ 2153391 h 2153391"/>
                <a:gd name="connsiteX19" fmla="*/ 2991758 w 3426871"/>
                <a:gd name="connsiteY19" fmla="*/ 1702539 h 2153391"/>
                <a:gd name="connsiteX20" fmla="*/ 3001368 w 3426871"/>
                <a:gd name="connsiteY20" fmla="*/ 1702276 h 2153391"/>
                <a:gd name="connsiteX21" fmla="*/ 2982171 w 3426871"/>
                <a:gd name="connsiteY21" fmla="*/ 1692605 h 2153391"/>
                <a:gd name="connsiteX22" fmla="*/ 2991758 w 3426871"/>
                <a:gd name="connsiteY22" fmla="*/ 1702539 h 2153391"/>
                <a:gd name="connsiteX23" fmla="*/ 2652493 w 3426871"/>
                <a:gd name="connsiteY23" fmla="*/ 1711846 h 2153391"/>
                <a:gd name="connsiteX24" fmla="*/ 2303778 w 3426871"/>
                <a:gd name="connsiteY24" fmla="*/ 1718227 h 2153391"/>
                <a:gd name="connsiteX25" fmla="*/ 2284581 w 3426871"/>
                <a:gd name="connsiteY25" fmla="*/ 1718227 h 2153391"/>
                <a:gd name="connsiteX26" fmla="*/ 2271730 w 3426871"/>
                <a:gd name="connsiteY26" fmla="*/ 1705466 h 2153391"/>
                <a:gd name="connsiteX27" fmla="*/ 1983778 w 3426871"/>
                <a:gd name="connsiteY27" fmla="*/ 1398309 h 2153391"/>
                <a:gd name="connsiteX28" fmla="*/ 1337714 w 3426871"/>
                <a:gd name="connsiteY28" fmla="*/ 691377 h 2153391"/>
                <a:gd name="connsiteX29" fmla="*/ 1239605 w 3426871"/>
                <a:gd name="connsiteY29" fmla="*/ 582542 h 2153391"/>
                <a:gd name="connsiteX30" fmla="*/ 1239686 w 3426871"/>
                <a:gd name="connsiteY30" fmla="*/ 582838 h 2153391"/>
                <a:gd name="connsiteX31" fmla="*/ 1236937 w 3426871"/>
                <a:gd name="connsiteY31" fmla="*/ 579582 h 2153391"/>
                <a:gd name="connsiteX32" fmla="*/ 1233529 w 3426871"/>
                <a:gd name="connsiteY32" fmla="*/ 575802 h 2153391"/>
                <a:gd name="connsiteX33" fmla="*/ 1147063 w 3426871"/>
                <a:gd name="connsiteY33" fmla="*/ 479544 h 2153391"/>
                <a:gd name="connsiteX34" fmla="*/ 412811 w 3426871"/>
                <a:gd name="connsiteY34" fmla="*/ 463976 h 2153391"/>
                <a:gd name="connsiteX35" fmla="*/ 0 w 3426871"/>
                <a:gd name="connsiteY35"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35825 w 3426871"/>
                <a:gd name="connsiteY12" fmla="*/ 1644653 h 2153391"/>
                <a:gd name="connsiteX13" fmla="*/ 2324708 w 3426871"/>
                <a:gd name="connsiteY13" fmla="*/ 1632275 h 2153391"/>
                <a:gd name="connsiteX14" fmla="*/ 2652493 w 3426871"/>
                <a:gd name="connsiteY14" fmla="*/ 1638272 h 2153391"/>
                <a:gd name="connsiteX15" fmla="*/ 3001368 w 3426871"/>
                <a:gd name="connsiteY15" fmla="*/ 1647843 h 2153391"/>
                <a:gd name="connsiteX16" fmla="*/ 3014060 w 3426871"/>
                <a:gd name="connsiteY16" fmla="*/ 1647843 h 2153391"/>
                <a:gd name="connsiteX17" fmla="*/ 3426871 w 3426871"/>
                <a:gd name="connsiteY17" fmla="*/ 2153391 h 2153391"/>
                <a:gd name="connsiteX18" fmla="*/ 2991758 w 3426871"/>
                <a:gd name="connsiteY18" fmla="*/ 1702539 h 2153391"/>
                <a:gd name="connsiteX19" fmla="*/ 3001368 w 3426871"/>
                <a:gd name="connsiteY19" fmla="*/ 1702276 h 2153391"/>
                <a:gd name="connsiteX20" fmla="*/ 2982171 w 3426871"/>
                <a:gd name="connsiteY20" fmla="*/ 1692605 h 2153391"/>
                <a:gd name="connsiteX21" fmla="*/ 2991758 w 3426871"/>
                <a:gd name="connsiteY21" fmla="*/ 1702539 h 2153391"/>
                <a:gd name="connsiteX22" fmla="*/ 2652493 w 3426871"/>
                <a:gd name="connsiteY22" fmla="*/ 1711846 h 2153391"/>
                <a:gd name="connsiteX23" fmla="*/ 2303778 w 3426871"/>
                <a:gd name="connsiteY23" fmla="*/ 1718227 h 2153391"/>
                <a:gd name="connsiteX24" fmla="*/ 2284581 w 3426871"/>
                <a:gd name="connsiteY24" fmla="*/ 1718227 h 2153391"/>
                <a:gd name="connsiteX25" fmla="*/ 2271730 w 3426871"/>
                <a:gd name="connsiteY25" fmla="*/ 1705466 h 2153391"/>
                <a:gd name="connsiteX26" fmla="*/ 1983778 w 3426871"/>
                <a:gd name="connsiteY26" fmla="*/ 1398309 h 2153391"/>
                <a:gd name="connsiteX27" fmla="*/ 1337714 w 3426871"/>
                <a:gd name="connsiteY27" fmla="*/ 691377 h 2153391"/>
                <a:gd name="connsiteX28" fmla="*/ 1239605 w 3426871"/>
                <a:gd name="connsiteY28" fmla="*/ 582542 h 2153391"/>
                <a:gd name="connsiteX29" fmla="*/ 1239686 w 3426871"/>
                <a:gd name="connsiteY29" fmla="*/ 582838 h 2153391"/>
                <a:gd name="connsiteX30" fmla="*/ 1236937 w 3426871"/>
                <a:gd name="connsiteY30" fmla="*/ 579582 h 2153391"/>
                <a:gd name="connsiteX31" fmla="*/ 1233529 w 3426871"/>
                <a:gd name="connsiteY31" fmla="*/ 575802 h 2153391"/>
                <a:gd name="connsiteX32" fmla="*/ 1147063 w 3426871"/>
                <a:gd name="connsiteY32" fmla="*/ 479544 h 2153391"/>
                <a:gd name="connsiteX33" fmla="*/ 412811 w 3426871"/>
                <a:gd name="connsiteY33" fmla="*/ 463976 h 2153391"/>
                <a:gd name="connsiteX34" fmla="*/ 0 w 3426871"/>
                <a:gd name="connsiteY34"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24708 w 3426871"/>
                <a:gd name="connsiteY12" fmla="*/ 1632275 h 2153391"/>
                <a:gd name="connsiteX13" fmla="*/ 2652493 w 3426871"/>
                <a:gd name="connsiteY13" fmla="*/ 1638272 h 2153391"/>
                <a:gd name="connsiteX14" fmla="*/ 3001368 w 3426871"/>
                <a:gd name="connsiteY14" fmla="*/ 1647843 h 2153391"/>
                <a:gd name="connsiteX15" fmla="*/ 3014060 w 3426871"/>
                <a:gd name="connsiteY15" fmla="*/ 1647843 h 2153391"/>
                <a:gd name="connsiteX16" fmla="*/ 3426871 w 3426871"/>
                <a:gd name="connsiteY16" fmla="*/ 2153391 h 2153391"/>
                <a:gd name="connsiteX17" fmla="*/ 2991758 w 3426871"/>
                <a:gd name="connsiteY17" fmla="*/ 1702539 h 2153391"/>
                <a:gd name="connsiteX18" fmla="*/ 3001368 w 3426871"/>
                <a:gd name="connsiteY18" fmla="*/ 1702276 h 2153391"/>
                <a:gd name="connsiteX19" fmla="*/ 2982171 w 3426871"/>
                <a:gd name="connsiteY19" fmla="*/ 1692605 h 2153391"/>
                <a:gd name="connsiteX20" fmla="*/ 2991758 w 3426871"/>
                <a:gd name="connsiteY20" fmla="*/ 1702539 h 2153391"/>
                <a:gd name="connsiteX21" fmla="*/ 2652493 w 3426871"/>
                <a:gd name="connsiteY21" fmla="*/ 1711846 h 2153391"/>
                <a:gd name="connsiteX22" fmla="*/ 2303778 w 3426871"/>
                <a:gd name="connsiteY22" fmla="*/ 1718227 h 2153391"/>
                <a:gd name="connsiteX23" fmla="*/ 2284581 w 3426871"/>
                <a:gd name="connsiteY23" fmla="*/ 1718227 h 2153391"/>
                <a:gd name="connsiteX24" fmla="*/ 2271730 w 3426871"/>
                <a:gd name="connsiteY24" fmla="*/ 1705466 h 2153391"/>
                <a:gd name="connsiteX25" fmla="*/ 1983778 w 3426871"/>
                <a:gd name="connsiteY25" fmla="*/ 1398309 h 2153391"/>
                <a:gd name="connsiteX26" fmla="*/ 1337714 w 3426871"/>
                <a:gd name="connsiteY26" fmla="*/ 691377 h 2153391"/>
                <a:gd name="connsiteX27" fmla="*/ 1239605 w 3426871"/>
                <a:gd name="connsiteY27" fmla="*/ 582542 h 2153391"/>
                <a:gd name="connsiteX28" fmla="*/ 1239686 w 3426871"/>
                <a:gd name="connsiteY28" fmla="*/ 582838 h 2153391"/>
                <a:gd name="connsiteX29" fmla="*/ 1236937 w 3426871"/>
                <a:gd name="connsiteY29" fmla="*/ 579582 h 2153391"/>
                <a:gd name="connsiteX30" fmla="*/ 1233529 w 3426871"/>
                <a:gd name="connsiteY30" fmla="*/ 575802 h 2153391"/>
                <a:gd name="connsiteX31" fmla="*/ 1147063 w 3426871"/>
                <a:gd name="connsiteY31" fmla="*/ 479544 h 2153391"/>
                <a:gd name="connsiteX32" fmla="*/ 412811 w 3426871"/>
                <a:gd name="connsiteY32" fmla="*/ 463976 h 2153391"/>
                <a:gd name="connsiteX33" fmla="*/ 0 w 3426871"/>
                <a:gd name="connsiteY33"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24708 w 3426871"/>
                <a:gd name="connsiteY12" fmla="*/ 1632275 h 2153391"/>
                <a:gd name="connsiteX13" fmla="*/ 2652493 w 3426871"/>
                <a:gd name="connsiteY13" fmla="*/ 1638272 h 2153391"/>
                <a:gd name="connsiteX14" fmla="*/ 3001368 w 3426871"/>
                <a:gd name="connsiteY14" fmla="*/ 1647843 h 2153391"/>
                <a:gd name="connsiteX15" fmla="*/ 3014060 w 3426871"/>
                <a:gd name="connsiteY15" fmla="*/ 1647843 h 2153391"/>
                <a:gd name="connsiteX16" fmla="*/ 3426871 w 3426871"/>
                <a:gd name="connsiteY16" fmla="*/ 2153391 h 2153391"/>
                <a:gd name="connsiteX17" fmla="*/ 2991758 w 3426871"/>
                <a:gd name="connsiteY17" fmla="*/ 1702539 h 2153391"/>
                <a:gd name="connsiteX18" fmla="*/ 3001368 w 3426871"/>
                <a:gd name="connsiteY18" fmla="*/ 1702276 h 2153391"/>
                <a:gd name="connsiteX19" fmla="*/ 2991758 w 3426871"/>
                <a:gd name="connsiteY19" fmla="*/ 1702539 h 2153391"/>
                <a:gd name="connsiteX20" fmla="*/ 2652493 w 3426871"/>
                <a:gd name="connsiteY20" fmla="*/ 1711846 h 2153391"/>
                <a:gd name="connsiteX21" fmla="*/ 2303778 w 3426871"/>
                <a:gd name="connsiteY21" fmla="*/ 1718227 h 2153391"/>
                <a:gd name="connsiteX22" fmla="*/ 2284581 w 3426871"/>
                <a:gd name="connsiteY22" fmla="*/ 1718227 h 2153391"/>
                <a:gd name="connsiteX23" fmla="*/ 2271730 w 3426871"/>
                <a:gd name="connsiteY23" fmla="*/ 1705466 h 2153391"/>
                <a:gd name="connsiteX24" fmla="*/ 1983778 w 3426871"/>
                <a:gd name="connsiteY24" fmla="*/ 1398309 h 2153391"/>
                <a:gd name="connsiteX25" fmla="*/ 1337714 w 3426871"/>
                <a:gd name="connsiteY25" fmla="*/ 691377 h 2153391"/>
                <a:gd name="connsiteX26" fmla="*/ 1239605 w 3426871"/>
                <a:gd name="connsiteY26" fmla="*/ 582542 h 2153391"/>
                <a:gd name="connsiteX27" fmla="*/ 1239686 w 3426871"/>
                <a:gd name="connsiteY27" fmla="*/ 582838 h 2153391"/>
                <a:gd name="connsiteX28" fmla="*/ 1236937 w 3426871"/>
                <a:gd name="connsiteY28" fmla="*/ 579582 h 2153391"/>
                <a:gd name="connsiteX29" fmla="*/ 1233529 w 3426871"/>
                <a:gd name="connsiteY29" fmla="*/ 575802 h 2153391"/>
                <a:gd name="connsiteX30" fmla="*/ 1147063 w 3426871"/>
                <a:gd name="connsiteY30" fmla="*/ 479544 h 2153391"/>
                <a:gd name="connsiteX31" fmla="*/ 412811 w 3426871"/>
                <a:gd name="connsiteY31" fmla="*/ 463976 h 2153391"/>
                <a:gd name="connsiteX32" fmla="*/ 0 w 3426871"/>
                <a:gd name="connsiteY32" fmla="*/ 0 h 2153391"/>
                <a:gd name="connsiteX0" fmla="*/ 0 w 3426871"/>
                <a:gd name="connsiteY0" fmla="*/ 0 h 2153391"/>
                <a:gd name="connsiteX1" fmla="*/ 337868 w 3426871"/>
                <a:gd name="connsiteY1" fmla="*/ 315859 h 2153391"/>
                <a:gd name="connsiteX2" fmla="*/ 437556 w 3426871"/>
                <a:gd name="connsiteY2" fmla="*/ 409232 h 2153391"/>
                <a:gd name="connsiteX3" fmla="*/ 425503 w 3426871"/>
                <a:gd name="connsiteY3" fmla="*/ 409543 h 2153391"/>
                <a:gd name="connsiteX4" fmla="*/ 437556 w 3426871"/>
                <a:gd name="connsiteY4" fmla="*/ 409232 h 2153391"/>
                <a:gd name="connsiteX5" fmla="*/ 796748 w 3426871"/>
                <a:gd name="connsiteY5" fmla="*/ 399973 h 2153391"/>
                <a:gd name="connsiteX6" fmla="*/ 1167833 w 3426871"/>
                <a:gd name="connsiteY6" fmla="*/ 393592 h 2153391"/>
                <a:gd name="connsiteX7" fmla="*/ 1187030 w 3426871"/>
                <a:gd name="connsiteY7" fmla="*/ 393592 h 2153391"/>
                <a:gd name="connsiteX8" fmla="*/ 1199881 w 3426871"/>
                <a:gd name="connsiteY8" fmla="*/ 406353 h 2153391"/>
                <a:gd name="connsiteX9" fmla="*/ 2054219 w 3426871"/>
                <a:gd name="connsiteY9" fmla="*/ 1331115 h 2153391"/>
                <a:gd name="connsiteX10" fmla="*/ 2323725 w 3426871"/>
                <a:gd name="connsiteY10" fmla="*/ 1631180 h 2153391"/>
                <a:gd name="connsiteX11" fmla="*/ 2324708 w 3426871"/>
                <a:gd name="connsiteY11" fmla="*/ 1632275 h 2153391"/>
                <a:gd name="connsiteX12" fmla="*/ 2324708 w 3426871"/>
                <a:gd name="connsiteY12" fmla="*/ 1632275 h 2153391"/>
                <a:gd name="connsiteX13" fmla="*/ 2652493 w 3426871"/>
                <a:gd name="connsiteY13" fmla="*/ 1638272 h 2153391"/>
                <a:gd name="connsiteX14" fmla="*/ 3001368 w 3426871"/>
                <a:gd name="connsiteY14" fmla="*/ 1647843 h 2153391"/>
                <a:gd name="connsiteX15" fmla="*/ 3014060 w 3426871"/>
                <a:gd name="connsiteY15" fmla="*/ 1647843 h 2153391"/>
                <a:gd name="connsiteX16" fmla="*/ 3426871 w 3426871"/>
                <a:gd name="connsiteY16" fmla="*/ 2153391 h 2153391"/>
                <a:gd name="connsiteX17" fmla="*/ 2991758 w 3426871"/>
                <a:gd name="connsiteY17" fmla="*/ 1702539 h 2153391"/>
                <a:gd name="connsiteX18" fmla="*/ 2991758 w 3426871"/>
                <a:gd name="connsiteY18" fmla="*/ 1702539 h 2153391"/>
                <a:gd name="connsiteX19" fmla="*/ 2652493 w 3426871"/>
                <a:gd name="connsiteY19" fmla="*/ 1711846 h 2153391"/>
                <a:gd name="connsiteX20" fmla="*/ 2303778 w 3426871"/>
                <a:gd name="connsiteY20" fmla="*/ 1718227 h 2153391"/>
                <a:gd name="connsiteX21" fmla="*/ 2284581 w 3426871"/>
                <a:gd name="connsiteY21" fmla="*/ 1718227 h 2153391"/>
                <a:gd name="connsiteX22" fmla="*/ 2271730 w 3426871"/>
                <a:gd name="connsiteY22" fmla="*/ 1705466 h 2153391"/>
                <a:gd name="connsiteX23" fmla="*/ 1983778 w 3426871"/>
                <a:gd name="connsiteY23" fmla="*/ 1398309 h 2153391"/>
                <a:gd name="connsiteX24" fmla="*/ 1337714 w 3426871"/>
                <a:gd name="connsiteY24" fmla="*/ 691377 h 2153391"/>
                <a:gd name="connsiteX25" fmla="*/ 1239605 w 3426871"/>
                <a:gd name="connsiteY25" fmla="*/ 582542 h 2153391"/>
                <a:gd name="connsiteX26" fmla="*/ 1239686 w 3426871"/>
                <a:gd name="connsiteY26" fmla="*/ 582838 h 2153391"/>
                <a:gd name="connsiteX27" fmla="*/ 1236937 w 3426871"/>
                <a:gd name="connsiteY27" fmla="*/ 579582 h 2153391"/>
                <a:gd name="connsiteX28" fmla="*/ 1233529 w 3426871"/>
                <a:gd name="connsiteY28" fmla="*/ 575802 h 2153391"/>
                <a:gd name="connsiteX29" fmla="*/ 1147063 w 3426871"/>
                <a:gd name="connsiteY29" fmla="*/ 479544 h 2153391"/>
                <a:gd name="connsiteX30" fmla="*/ 412811 w 3426871"/>
                <a:gd name="connsiteY30" fmla="*/ 463976 h 2153391"/>
                <a:gd name="connsiteX31" fmla="*/ 0 w 3426871"/>
                <a:gd name="connsiteY31" fmla="*/ 0 h 215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26871" h="2153391">
                  <a:moveTo>
                    <a:pt x="0" y="0"/>
                  </a:moveTo>
                  <a:cubicBezTo>
                    <a:pt x="96024" y="86360"/>
                    <a:pt x="224353" y="208778"/>
                    <a:pt x="337868" y="315859"/>
                  </a:cubicBezTo>
                  <a:lnTo>
                    <a:pt x="437556" y="409232"/>
                  </a:lnTo>
                  <a:lnTo>
                    <a:pt x="425503" y="409543"/>
                  </a:lnTo>
                  <a:lnTo>
                    <a:pt x="437556" y="409232"/>
                  </a:lnTo>
                  <a:lnTo>
                    <a:pt x="796748" y="399973"/>
                  </a:lnTo>
                  <a:lnTo>
                    <a:pt x="1167833" y="393592"/>
                  </a:lnTo>
                  <a:lnTo>
                    <a:pt x="1187030" y="393592"/>
                  </a:lnTo>
                  <a:lnTo>
                    <a:pt x="1199881" y="406353"/>
                  </a:lnTo>
                  <a:cubicBezTo>
                    <a:pt x="1455786" y="678318"/>
                    <a:pt x="1804660" y="1052669"/>
                    <a:pt x="2054219" y="1331115"/>
                  </a:cubicBezTo>
                  <a:lnTo>
                    <a:pt x="2323725" y="1631180"/>
                  </a:lnTo>
                  <a:lnTo>
                    <a:pt x="2324708" y="1632275"/>
                  </a:lnTo>
                  <a:lnTo>
                    <a:pt x="2324708" y="1632275"/>
                  </a:lnTo>
                  <a:lnTo>
                    <a:pt x="2652493" y="1638272"/>
                  </a:lnTo>
                  <a:lnTo>
                    <a:pt x="3001368" y="1647843"/>
                  </a:lnTo>
                  <a:lnTo>
                    <a:pt x="3014060" y="1647843"/>
                  </a:lnTo>
                  <a:cubicBezTo>
                    <a:pt x="3154943" y="1814232"/>
                    <a:pt x="3292493" y="1983812"/>
                    <a:pt x="3426871" y="2153391"/>
                  </a:cubicBezTo>
                  <a:lnTo>
                    <a:pt x="2991758" y="1702539"/>
                  </a:lnTo>
                  <a:lnTo>
                    <a:pt x="2991758" y="1702539"/>
                  </a:lnTo>
                  <a:lnTo>
                    <a:pt x="2652493" y="1711846"/>
                  </a:lnTo>
                  <a:lnTo>
                    <a:pt x="2303778" y="1718227"/>
                  </a:lnTo>
                  <a:lnTo>
                    <a:pt x="2284581" y="1718227"/>
                  </a:lnTo>
                  <a:lnTo>
                    <a:pt x="2271730" y="1705466"/>
                  </a:lnTo>
                  <a:lnTo>
                    <a:pt x="1983778" y="1398309"/>
                  </a:lnTo>
                  <a:cubicBezTo>
                    <a:pt x="1791849" y="1191867"/>
                    <a:pt x="1551284" y="927890"/>
                    <a:pt x="1337714" y="691377"/>
                  </a:cubicBezTo>
                  <a:lnTo>
                    <a:pt x="1239605" y="582542"/>
                  </a:lnTo>
                  <a:cubicBezTo>
                    <a:pt x="1239632" y="582641"/>
                    <a:pt x="1239659" y="582739"/>
                    <a:pt x="1239686" y="582838"/>
                  </a:cubicBezTo>
                  <a:lnTo>
                    <a:pt x="1236937" y="579582"/>
                  </a:lnTo>
                  <a:lnTo>
                    <a:pt x="1233529" y="575802"/>
                  </a:lnTo>
                  <a:lnTo>
                    <a:pt x="1147063" y="479544"/>
                  </a:lnTo>
                  <a:lnTo>
                    <a:pt x="412811" y="463976"/>
                  </a:lnTo>
                  <a:cubicBezTo>
                    <a:pt x="294298" y="323208"/>
                    <a:pt x="118354" y="134388"/>
                    <a:pt x="0" y="0"/>
                  </a:cubicBezTo>
                  <a:close/>
                </a:path>
              </a:pathLst>
            </a:custGeom>
            <a:solidFill>
              <a:srgbClr val="36622F"/>
            </a:solidFill>
            <a:ln w="12700">
              <a:miter lim="400000"/>
            </a:ln>
          </p:spPr>
          <p:txBody>
            <a:bodyPr wrap="square" lIns="28575" tIns="28575" rIns="28575" bIns="28575" anchor="ctr">
              <a:noAutofit/>
            </a:bodyPr>
            <a:lstStyle/>
            <a:p>
              <a:pPr>
                <a:defRPr sz="3000">
                  <a:solidFill>
                    <a:srgbClr val="FFFFFF"/>
                  </a:solidFill>
                </a:defRPr>
              </a:pPr>
              <a:endParaRPr sz="2800"/>
            </a:p>
          </p:txBody>
        </p:sp>
      </p:grpSp>
      <p:sp>
        <p:nvSpPr>
          <p:cNvPr id="3" name="Slide Number Placeholder 1">
            <a:extLst>
              <a:ext uri="{FF2B5EF4-FFF2-40B4-BE49-F238E27FC236}">
                <a16:creationId xmlns:a16="http://schemas.microsoft.com/office/drawing/2014/main" xmlns="" id="{C0244EFB-EBBA-ACE6-1FAA-F26D3A8774A6}"/>
              </a:ext>
            </a:extLst>
          </p:cNvPr>
          <p:cNvSpPr>
            <a:spLocks noGrp="1"/>
          </p:cNvSpPr>
          <p:nvPr>
            <p:ph type="sldNum" sz="quarter" idx="10"/>
          </p:nvPr>
        </p:nvSpPr>
        <p:spPr>
          <a:xfrm>
            <a:off x="11506200" y="6492557"/>
            <a:ext cx="685800" cy="365125"/>
          </a:xfrm>
        </p:spPr>
        <p:txBody>
          <a:bodyPr/>
          <a:lstStyle/>
          <a:p>
            <a:fld id="{6691C6DD-AC59-114A-9735-1CBDE1A286EE}" type="slidenum">
              <a:rPr lang="x-none" sz="1200" b="1" i="1" smtClean="0">
                <a:solidFill>
                  <a:srgbClr val="20124D"/>
                </a:solidFill>
              </a:rPr>
              <a:t>4</a:t>
            </a:fld>
            <a:endParaRPr lang="x-none" sz="1200" b="1" i="1" dirty="0">
              <a:solidFill>
                <a:srgbClr val="20124D"/>
              </a:solidFill>
            </a:endParaRPr>
          </a:p>
        </p:txBody>
      </p:sp>
      <p:pic>
        <p:nvPicPr>
          <p:cNvPr id="19" name="Picture 2">
            <a:extLst>
              <a:ext uri="{FF2B5EF4-FFF2-40B4-BE49-F238E27FC236}">
                <a16:creationId xmlns:a16="http://schemas.microsoft.com/office/drawing/2014/main" xmlns="" id="{050ACE94-5CCA-617A-559F-4887065AA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2296" y="-123889"/>
            <a:ext cx="1209675" cy="1133475"/>
          </a:xfrm>
          <a:prstGeom prst="rect">
            <a:avLst/>
          </a:prstGeom>
          <a:noFill/>
          <a:extLst>
            <a:ext uri="{909E8E84-426E-40DD-AFC4-6F175D3DCCD1}">
              <a14:hiddenFill xmlns:a14="http://schemas.microsoft.com/office/drawing/2010/main">
                <a:solidFill>
                  <a:srgbClr val="FFFFFF"/>
                </a:solidFill>
              </a14:hiddenFill>
            </a:ext>
          </a:extLst>
        </p:spPr>
      </p:pic>
      <p:sp>
        <p:nvSpPr>
          <p:cNvPr id="1518" name="Rectangle 1517">
            <a:extLst>
              <a:ext uri="{FF2B5EF4-FFF2-40B4-BE49-F238E27FC236}">
                <a16:creationId xmlns:a16="http://schemas.microsoft.com/office/drawing/2014/main" xmlns="" id="{981D9518-11B9-6BB8-BF45-3DD74B69B5B4}"/>
              </a:ext>
            </a:extLst>
          </p:cNvPr>
          <p:cNvSpPr/>
          <p:nvPr/>
        </p:nvSpPr>
        <p:spPr>
          <a:xfrm>
            <a:off x="7982323" y="1323259"/>
            <a:ext cx="4094505" cy="4951581"/>
          </a:xfrm>
          <a:prstGeom prst="rect">
            <a:avLst/>
          </a:prstGeom>
          <a:solidFill>
            <a:srgbClr val="FFF5C1">
              <a:alpha val="67000"/>
            </a:srgbClr>
          </a:solidFill>
          <a:ln>
            <a:solidFill>
              <a:srgbClr val="EE82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xmlns="" id="{7CC70E3C-C09E-3478-2177-844543AC86FA}"/>
              </a:ext>
            </a:extLst>
          </p:cNvPr>
          <p:cNvSpPr txBox="1"/>
          <p:nvPr/>
        </p:nvSpPr>
        <p:spPr>
          <a:xfrm>
            <a:off x="8917985" y="2458165"/>
            <a:ext cx="3180173" cy="893514"/>
          </a:xfrm>
          <a:prstGeom prst="rect">
            <a:avLst/>
          </a:prstGeom>
          <a:noFill/>
        </p:spPr>
        <p:txBody>
          <a:bodyPr wrap="square">
            <a:spAutoFit/>
          </a:bodyPr>
          <a:lstStyle/>
          <a:p>
            <a:pPr lvl="0">
              <a:lnSpc>
                <a:spcPct val="150000"/>
              </a:lnSpc>
            </a:pPr>
            <a:r>
              <a:rPr lang="en-US" sz="1200" b="1" dirty="0">
                <a:solidFill>
                  <a:srgbClr val="20124D"/>
                </a:solidFill>
                <a:latin typeface="Arial" panose="020B0604020202020204" pitchFamily="34" charset="0"/>
                <a:cs typeface="Arial" panose="020B0604020202020204" pitchFamily="34" charset="0"/>
              </a:rPr>
              <a:t>EPC Contract progress reached 65,6% / plan 75% (9.5% delay compared to plan) - updated Oct 27, 2023</a:t>
            </a:r>
            <a:endParaRPr lang="en-US" sz="1200" b="1" dirty="0">
              <a:solidFill>
                <a:srgbClr val="20124D"/>
              </a:solidFill>
            </a:endParaRPr>
          </a:p>
        </p:txBody>
      </p:sp>
      <p:sp>
        <p:nvSpPr>
          <p:cNvPr id="28" name="TextBox 27">
            <a:extLst>
              <a:ext uri="{FF2B5EF4-FFF2-40B4-BE49-F238E27FC236}">
                <a16:creationId xmlns:a16="http://schemas.microsoft.com/office/drawing/2014/main" xmlns="" id="{7EC76E71-C257-0C26-1584-2601E014C82B}"/>
              </a:ext>
            </a:extLst>
          </p:cNvPr>
          <p:cNvSpPr txBox="1"/>
          <p:nvPr/>
        </p:nvSpPr>
        <p:spPr>
          <a:xfrm>
            <a:off x="8917984" y="3811425"/>
            <a:ext cx="3180173" cy="1448730"/>
          </a:xfrm>
          <a:prstGeom prst="rect">
            <a:avLst/>
          </a:prstGeom>
          <a:noFill/>
        </p:spPr>
        <p:txBody>
          <a:bodyPr wrap="square">
            <a:spAutoFit/>
          </a:bodyPr>
          <a:lstStyle/>
          <a:p>
            <a:pPr lvl="0">
              <a:lnSpc>
                <a:spcPct val="150000"/>
              </a:lnSpc>
            </a:pPr>
            <a:r>
              <a:rPr lang="en-US" sz="1200" b="1" dirty="0">
                <a:solidFill>
                  <a:srgbClr val="20124D"/>
                </a:solidFill>
                <a:latin typeface="Arial" panose="020B0604020202020204" pitchFamily="34" charset="0"/>
                <a:cs typeface="Arial" panose="020B0604020202020204" pitchFamily="34" charset="0"/>
              </a:rPr>
              <a:t>On August 29, 2023, signed a loan contract of 4,000 billion VND from Joint Stock Commercial Bank for Foreign Trade of Vietnam (</a:t>
            </a:r>
            <a:r>
              <a:rPr lang="en-US" sz="1200" b="1" dirty="0" err="1">
                <a:solidFill>
                  <a:srgbClr val="20124D"/>
                </a:solidFill>
                <a:latin typeface="Arial" panose="020B0604020202020204" pitchFamily="34" charset="0"/>
                <a:cs typeface="Arial" panose="020B0604020202020204" pitchFamily="34" charset="0"/>
              </a:rPr>
              <a:t>Vietcombank</a:t>
            </a:r>
            <a:r>
              <a:rPr lang="en-US" sz="1200" b="1" dirty="0">
                <a:solidFill>
                  <a:srgbClr val="20124D"/>
                </a:solidFill>
                <a:latin typeface="Arial" panose="020B0604020202020204" pitchFamily="34" charset="0"/>
                <a:cs typeface="Arial" panose="020B0604020202020204" pitchFamily="34" charset="0"/>
              </a:rPr>
              <a:t>)</a:t>
            </a:r>
          </a:p>
          <a:p>
            <a:pPr lvl="0">
              <a:lnSpc>
                <a:spcPct val="150000"/>
              </a:lnSpc>
            </a:pPr>
            <a:endParaRPr lang="en-US" sz="1200" dirty="0">
              <a:solidFill>
                <a:srgbClr val="20124D"/>
              </a:solidFill>
            </a:endParaRPr>
          </a:p>
        </p:txBody>
      </p:sp>
      <p:sp>
        <p:nvSpPr>
          <p:cNvPr id="1350" name="TextBox 1349">
            <a:extLst>
              <a:ext uri="{FF2B5EF4-FFF2-40B4-BE49-F238E27FC236}">
                <a16:creationId xmlns:a16="http://schemas.microsoft.com/office/drawing/2014/main" xmlns="" id="{8A733CAE-0AED-7842-D476-B69D5B3D04F5}"/>
              </a:ext>
            </a:extLst>
          </p:cNvPr>
          <p:cNvSpPr txBox="1"/>
          <p:nvPr/>
        </p:nvSpPr>
        <p:spPr>
          <a:xfrm>
            <a:off x="8917985" y="5205572"/>
            <a:ext cx="3187837" cy="616515"/>
          </a:xfrm>
          <a:prstGeom prst="rect">
            <a:avLst/>
          </a:prstGeom>
          <a:noFill/>
        </p:spPr>
        <p:txBody>
          <a:bodyPr wrap="square">
            <a:spAutoFit/>
          </a:bodyPr>
          <a:lstStyle/>
          <a:p>
            <a:pPr lvl="0">
              <a:lnSpc>
                <a:spcPct val="150000"/>
              </a:lnSpc>
            </a:pPr>
            <a:r>
              <a:rPr lang="en-US" sz="1200" b="1" dirty="0">
                <a:solidFill>
                  <a:srgbClr val="20124D"/>
                </a:solidFill>
                <a:latin typeface="Arial" panose="020B0604020202020204" pitchFamily="34" charset="0"/>
                <a:cs typeface="Arial" panose="020B0604020202020204" pitchFamily="34" charset="0"/>
              </a:rPr>
              <a:t>Continue to arrange capital, negotiate GSA and PPA for the project</a:t>
            </a:r>
            <a:endParaRPr lang="en-US" sz="1200" dirty="0">
              <a:solidFill>
                <a:srgbClr val="20124D"/>
              </a:solidFill>
            </a:endParaRPr>
          </a:p>
        </p:txBody>
      </p:sp>
      <p:sp>
        <p:nvSpPr>
          <p:cNvPr id="1365" name="TextBox 1364">
            <a:extLst>
              <a:ext uri="{FF2B5EF4-FFF2-40B4-BE49-F238E27FC236}">
                <a16:creationId xmlns:a16="http://schemas.microsoft.com/office/drawing/2014/main" xmlns="" id="{8A75195E-6A8E-DDA3-7506-A7F04C1840B4}"/>
              </a:ext>
            </a:extLst>
          </p:cNvPr>
          <p:cNvSpPr txBox="1"/>
          <p:nvPr/>
        </p:nvSpPr>
        <p:spPr>
          <a:xfrm>
            <a:off x="8104374" y="1145304"/>
            <a:ext cx="3775756" cy="369332"/>
          </a:xfrm>
          <a:prstGeom prst="rect">
            <a:avLst/>
          </a:prstGeom>
          <a:solidFill>
            <a:schemeClr val="bg1"/>
          </a:solidFill>
          <a:ln>
            <a:solidFill>
              <a:srgbClr val="EE8221"/>
            </a:solidFill>
          </a:ln>
        </p:spPr>
        <p:txBody>
          <a:bodyPr wrap="square">
            <a:spAutoFit/>
          </a:bodyPr>
          <a:lstStyle/>
          <a:p>
            <a:pPr algn="ctr"/>
            <a:r>
              <a:rPr lang="vi-VN" b="1" cap="all" noProof="1">
                <a:solidFill>
                  <a:srgbClr val="20124D"/>
                </a:solidFill>
              </a:rPr>
              <a:t>Progress of new projects</a:t>
            </a:r>
          </a:p>
        </p:txBody>
      </p:sp>
      <p:grpSp>
        <p:nvGrpSpPr>
          <p:cNvPr id="1372" name="Google Shape;5525;p80">
            <a:extLst>
              <a:ext uri="{FF2B5EF4-FFF2-40B4-BE49-F238E27FC236}">
                <a16:creationId xmlns:a16="http://schemas.microsoft.com/office/drawing/2014/main" xmlns="" id="{48EB354E-739A-6A80-187F-EEB5D5212668}"/>
              </a:ext>
            </a:extLst>
          </p:cNvPr>
          <p:cNvGrpSpPr/>
          <p:nvPr/>
        </p:nvGrpSpPr>
        <p:grpSpPr>
          <a:xfrm>
            <a:off x="8109789" y="2550057"/>
            <a:ext cx="786866" cy="301935"/>
            <a:chOff x="4943575" y="2516350"/>
            <a:chExt cx="98675" cy="81700"/>
          </a:xfrm>
        </p:grpSpPr>
        <p:sp>
          <p:nvSpPr>
            <p:cNvPr id="1373" name="Google Shape;5526;p80">
              <a:extLst>
                <a:ext uri="{FF2B5EF4-FFF2-40B4-BE49-F238E27FC236}">
                  <a16:creationId xmlns:a16="http://schemas.microsoft.com/office/drawing/2014/main" xmlns="" id="{58C35B66-E598-A95E-D61E-AEDEDEF542FA}"/>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5527;p80">
              <a:extLst>
                <a:ext uri="{FF2B5EF4-FFF2-40B4-BE49-F238E27FC236}">
                  <a16:creationId xmlns:a16="http://schemas.microsoft.com/office/drawing/2014/main" xmlns="" id="{32031F17-4E08-3539-BFEC-ED6F06D42497}"/>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5528;p80">
              <a:extLst>
                <a:ext uri="{FF2B5EF4-FFF2-40B4-BE49-F238E27FC236}">
                  <a16:creationId xmlns:a16="http://schemas.microsoft.com/office/drawing/2014/main" xmlns="" id="{EAC94BC9-D6F3-87A1-99B0-DA409AEA68B1}"/>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5529;p80">
              <a:extLst>
                <a:ext uri="{FF2B5EF4-FFF2-40B4-BE49-F238E27FC236}">
                  <a16:creationId xmlns:a16="http://schemas.microsoft.com/office/drawing/2014/main" xmlns="" id="{6284B484-0E4F-00FE-6EB7-A616F05EBE47}"/>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5530;p80">
              <a:extLst>
                <a:ext uri="{FF2B5EF4-FFF2-40B4-BE49-F238E27FC236}">
                  <a16:creationId xmlns:a16="http://schemas.microsoft.com/office/drawing/2014/main" xmlns="" id="{2DC07FFD-7FE1-DB23-870F-8A6A28151B3D}"/>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5531;p80">
              <a:extLst>
                <a:ext uri="{FF2B5EF4-FFF2-40B4-BE49-F238E27FC236}">
                  <a16:creationId xmlns:a16="http://schemas.microsoft.com/office/drawing/2014/main" xmlns="" id="{C5E274CF-E87D-9D1A-684C-18191C215601}"/>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5532;p80">
              <a:extLst>
                <a:ext uri="{FF2B5EF4-FFF2-40B4-BE49-F238E27FC236}">
                  <a16:creationId xmlns:a16="http://schemas.microsoft.com/office/drawing/2014/main" xmlns="" id="{8249C907-0A66-0E7E-EA8C-37F9DEA13ABE}"/>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5533;p80">
              <a:extLst>
                <a:ext uri="{FF2B5EF4-FFF2-40B4-BE49-F238E27FC236}">
                  <a16:creationId xmlns:a16="http://schemas.microsoft.com/office/drawing/2014/main" xmlns="" id="{EFF44AD9-A0EC-8AC7-E67B-F623DA4E1DFC}"/>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5534;p80">
              <a:extLst>
                <a:ext uri="{FF2B5EF4-FFF2-40B4-BE49-F238E27FC236}">
                  <a16:creationId xmlns:a16="http://schemas.microsoft.com/office/drawing/2014/main" xmlns="" id="{2DE4F381-2031-5428-C4C1-8D490669EB60}"/>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5535;p80">
              <a:extLst>
                <a:ext uri="{FF2B5EF4-FFF2-40B4-BE49-F238E27FC236}">
                  <a16:creationId xmlns:a16="http://schemas.microsoft.com/office/drawing/2014/main" xmlns="" id="{488C2B1B-53F1-7FDD-B489-02FB12F94DD6}"/>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5536;p80">
              <a:extLst>
                <a:ext uri="{FF2B5EF4-FFF2-40B4-BE49-F238E27FC236}">
                  <a16:creationId xmlns:a16="http://schemas.microsoft.com/office/drawing/2014/main" xmlns="" id="{DE30C048-FFA8-BE2E-C3C4-770F093BE930}"/>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5537;p80">
              <a:extLst>
                <a:ext uri="{FF2B5EF4-FFF2-40B4-BE49-F238E27FC236}">
                  <a16:creationId xmlns:a16="http://schemas.microsoft.com/office/drawing/2014/main" xmlns="" id="{B6AB8875-B693-10FA-D924-9CC8BBB08C3C}"/>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5538;p80">
              <a:extLst>
                <a:ext uri="{FF2B5EF4-FFF2-40B4-BE49-F238E27FC236}">
                  <a16:creationId xmlns:a16="http://schemas.microsoft.com/office/drawing/2014/main" xmlns="" id="{1D16A8AB-B253-4D74-CEDE-757925311F70}"/>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5539;p80">
              <a:extLst>
                <a:ext uri="{FF2B5EF4-FFF2-40B4-BE49-F238E27FC236}">
                  <a16:creationId xmlns:a16="http://schemas.microsoft.com/office/drawing/2014/main" xmlns="" id="{B6A680C6-86B7-0BB6-C7BB-E8537C51ED57}"/>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5540;p80">
              <a:extLst>
                <a:ext uri="{FF2B5EF4-FFF2-40B4-BE49-F238E27FC236}">
                  <a16:creationId xmlns:a16="http://schemas.microsoft.com/office/drawing/2014/main" xmlns="" id="{0C080BC2-793D-7326-8096-06ED2316FB86}"/>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5541;p80">
              <a:extLst>
                <a:ext uri="{FF2B5EF4-FFF2-40B4-BE49-F238E27FC236}">
                  <a16:creationId xmlns:a16="http://schemas.microsoft.com/office/drawing/2014/main" xmlns="" id="{87C7828A-B1AA-2E2C-27A6-4825A8210AB9}"/>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5542;p80">
              <a:extLst>
                <a:ext uri="{FF2B5EF4-FFF2-40B4-BE49-F238E27FC236}">
                  <a16:creationId xmlns:a16="http://schemas.microsoft.com/office/drawing/2014/main" xmlns="" id="{DCB93662-7D04-5C03-DA4A-DE93DA70B2E6}"/>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5543;p80">
              <a:extLst>
                <a:ext uri="{FF2B5EF4-FFF2-40B4-BE49-F238E27FC236}">
                  <a16:creationId xmlns:a16="http://schemas.microsoft.com/office/drawing/2014/main" xmlns="" id="{20E262EB-A1DB-88EA-D49A-68707C92D9C2}"/>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5544;p80">
              <a:extLst>
                <a:ext uri="{FF2B5EF4-FFF2-40B4-BE49-F238E27FC236}">
                  <a16:creationId xmlns:a16="http://schemas.microsoft.com/office/drawing/2014/main" xmlns="" id="{A31CBF6F-9795-0D00-BF12-2DEF3F1E607B}"/>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5545;p80">
              <a:extLst>
                <a:ext uri="{FF2B5EF4-FFF2-40B4-BE49-F238E27FC236}">
                  <a16:creationId xmlns:a16="http://schemas.microsoft.com/office/drawing/2014/main" xmlns="" id="{F5ADDF4A-3016-C3FB-955E-9D85C0274E77}"/>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5546;p80">
              <a:extLst>
                <a:ext uri="{FF2B5EF4-FFF2-40B4-BE49-F238E27FC236}">
                  <a16:creationId xmlns:a16="http://schemas.microsoft.com/office/drawing/2014/main" xmlns="" id="{254CE27F-55B4-7342-83A8-4D257655BFF6}"/>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5547;p80">
              <a:extLst>
                <a:ext uri="{FF2B5EF4-FFF2-40B4-BE49-F238E27FC236}">
                  <a16:creationId xmlns:a16="http://schemas.microsoft.com/office/drawing/2014/main" xmlns="" id="{00533BC5-70BC-6543-D90F-5AEF09D513F0}"/>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5548;p80">
              <a:extLst>
                <a:ext uri="{FF2B5EF4-FFF2-40B4-BE49-F238E27FC236}">
                  <a16:creationId xmlns:a16="http://schemas.microsoft.com/office/drawing/2014/main" xmlns="" id="{1F807E82-ADA8-8985-66FF-2271A60803F1}"/>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5549;p80">
              <a:extLst>
                <a:ext uri="{FF2B5EF4-FFF2-40B4-BE49-F238E27FC236}">
                  <a16:creationId xmlns:a16="http://schemas.microsoft.com/office/drawing/2014/main" xmlns="" id="{59315C64-402E-1C44-CBE3-17F8E700434D}"/>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5550;p80">
              <a:extLst>
                <a:ext uri="{FF2B5EF4-FFF2-40B4-BE49-F238E27FC236}">
                  <a16:creationId xmlns:a16="http://schemas.microsoft.com/office/drawing/2014/main" xmlns="" id="{7279DDDB-7460-BEFF-6261-9E787DAF3B3F}"/>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5551;p80">
              <a:extLst>
                <a:ext uri="{FF2B5EF4-FFF2-40B4-BE49-F238E27FC236}">
                  <a16:creationId xmlns:a16="http://schemas.microsoft.com/office/drawing/2014/main" xmlns="" id="{3E756150-895E-2A9B-4ECB-8928FFC7D2E2}"/>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5552;p80">
              <a:extLst>
                <a:ext uri="{FF2B5EF4-FFF2-40B4-BE49-F238E27FC236}">
                  <a16:creationId xmlns:a16="http://schemas.microsoft.com/office/drawing/2014/main" xmlns="" id="{DEDCD664-1AEF-067D-FEE1-081BB2EB2C1E}"/>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5553;p80">
              <a:extLst>
                <a:ext uri="{FF2B5EF4-FFF2-40B4-BE49-F238E27FC236}">
                  <a16:creationId xmlns:a16="http://schemas.microsoft.com/office/drawing/2014/main" xmlns="" id="{8758BF00-974A-DA2F-7894-F4AC2F75577A}"/>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5554;p80">
              <a:extLst>
                <a:ext uri="{FF2B5EF4-FFF2-40B4-BE49-F238E27FC236}">
                  <a16:creationId xmlns:a16="http://schemas.microsoft.com/office/drawing/2014/main" xmlns="" id="{59FF02E0-6E21-7927-233A-518A6097EB8E}"/>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5555;p80">
              <a:extLst>
                <a:ext uri="{FF2B5EF4-FFF2-40B4-BE49-F238E27FC236}">
                  <a16:creationId xmlns:a16="http://schemas.microsoft.com/office/drawing/2014/main" xmlns="" id="{5A6A006C-B2F5-8657-8C04-ADE3552D8587}"/>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5556;p80">
              <a:extLst>
                <a:ext uri="{FF2B5EF4-FFF2-40B4-BE49-F238E27FC236}">
                  <a16:creationId xmlns:a16="http://schemas.microsoft.com/office/drawing/2014/main" xmlns="" id="{175B2495-08B0-44E8-F591-E7FA77145E66}"/>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5557;p80">
              <a:extLst>
                <a:ext uri="{FF2B5EF4-FFF2-40B4-BE49-F238E27FC236}">
                  <a16:creationId xmlns:a16="http://schemas.microsoft.com/office/drawing/2014/main" xmlns="" id="{84B7A5EC-975C-7176-9B73-8E95CCE8886A}"/>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5558;p80">
              <a:extLst>
                <a:ext uri="{FF2B5EF4-FFF2-40B4-BE49-F238E27FC236}">
                  <a16:creationId xmlns:a16="http://schemas.microsoft.com/office/drawing/2014/main" xmlns="" id="{0202FF70-30E9-C584-901A-CBF7DE3D2F40}"/>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5559;p80">
              <a:extLst>
                <a:ext uri="{FF2B5EF4-FFF2-40B4-BE49-F238E27FC236}">
                  <a16:creationId xmlns:a16="http://schemas.microsoft.com/office/drawing/2014/main" xmlns="" id="{403014C4-C705-8185-280F-5FC766D7880E}"/>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5560;p80">
              <a:extLst>
                <a:ext uri="{FF2B5EF4-FFF2-40B4-BE49-F238E27FC236}">
                  <a16:creationId xmlns:a16="http://schemas.microsoft.com/office/drawing/2014/main" xmlns="" id="{84B5A464-8D20-3589-7111-0EB6209250AF}"/>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5561;p80">
              <a:extLst>
                <a:ext uri="{FF2B5EF4-FFF2-40B4-BE49-F238E27FC236}">
                  <a16:creationId xmlns:a16="http://schemas.microsoft.com/office/drawing/2014/main" xmlns="" id="{139458E2-B808-0968-755E-0CBA41C47129}"/>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5562;p80">
              <a:extLst>
                <a:ext uri="{FF2B5EF4-FFF2-40B4-BE49-F238E27FC236}">
                  <a16:creationId xmlns:a16="http://schemas.microsoft.com/office/drawing/2014/main" xmlns="" id="{10109D3B-6504-9976-39C6-36EF17E4BE92}"/>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5563;p80">
              <a:extLst>
                <a:ext uri="{FF2B5EF4-FFF2-40B4-BE49-F238E27FC236}">
                  <a16:creationId xmlns:a16="http://schemas.microsoft.com/office/drawing/2014/main" xmlns="" id="{1920E016-08C2-E91F-4A87-A4DC34777689}"/>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5564;p80">
              <a:extLst>
                <a:ext uri="{FF2B5EF4-FFF2-40B4-BE49-F238E27FC236}">
                  <a16:creationId xmlns:a16="http://schemas.microsoft.com/office/drawing/2014/main" xmlns="" id="{27AD48FE-F163-BFCA-A09F-065D851A620D}"/>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5565;p80">
              <a:extLst>
                <a:ext uri="{FF2B5EF4-FFF2-40B4-BE49-F238E27FC236}">
                  <a16:creationId xmlns:a16="http://schemas.microsoft.com/office/drawing/2014/main" xmlns="" id="{05AE094C-AE41-19B4-C803-6FB73544F04B}"/>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5566;p80">
              <a:extLst>
                <a:ext uri="{FF2B5EF4-FFF2-40B4-BE49-F238E27FC236}">
                  <a16:creationId xmlns:a16="http://schemas.microsoft.com/office/drawing/2014/main" xmlns="" id="{89DA57FA-167F-D2E5-59B3-0779657C306C}"/>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5567;p80">
              <a:extLst>
                <a:ext uri="{FF2B5EF4-FFF2-40B4-BE49-F238E27FC236}">
                  <a16:creationId xmlns:a16="http://schemas.microsoft.com/office/drawing/2014/main" xmlns="" id="{3BABE82E-6778-4AA0-369F-7960C74951BA}"/>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5568;p80">
              <a:extLst>
                <a:ext uri="{FF2B5EF4-FFF2-40B4-BE49-F238E27FC236}">
                  <a16:creationId xmlns:a16="http://schemas.microsoft.com/office/drawing/2014/main" xmlns="" id="{A52F9C7C-C8BE-4CDA-846D-A055C0316D40}"/>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5569;p80">
              <a:extLst>
                <a:ext uri="{FF2B5EF4-FFF2-40B4-BE49-F238E27FC236}">
                  <a16:creationId xmlns:a16="http://schemas.microsoft.com/office/drawing/2014/main" xmlns="" id="{9D76B04B-A694-77E8-0E81-CB82A2A13491}"/>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5570;p80">
              <a:extLst>
                <a:ext uri="{FF2B5EF4-FFF2-40B4-BE49-F238E27FC236}">
                  <a16:creationId xmlns:a16="http://schemas.microsoft.com/office/drawing/2014/main" xmlns="" id="{C05A18C1-1666-DF7B-AD67-B0EF22AA186A}"/>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5571;p80">
              <a:extLst>
                <a:ext uri="{FF2B5EF4-FFF2-40B4-BE49-F238E27FC236}">
                  <a16:creationId xmlns:a16="http://schemas.microsoft.com/office/drawing/2014/main" xmlns="" id="{319A0E02-0CFB-23DF-E159-17FEF0140B85}"/>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5572;p80">
              <a:extLst>
                <a:ext uri="{FF2B5EF4-FFF2-40B4-BE49-F238E27FC236}">
                  <a16:creationId xmlns:a16="http://schemas.microsoft.com/office/drawing/2014/main" xmlns="" id="{01F0C300-5643-B558-146C-616E510E9BBA}"/>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5573;p80">
              <a:extLst>
                <a:ext uri="{FF2B5EF4-FFF2-40B4-BE49-F238E27FC236}">
                  <a16:creationId xmlns:a16="http://schemas.microsoft.com/office/drawing/2014/main" xmlns="" id="{53447D52-F9E5-EFD2-E362-50F08476D62C}"/>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5574;p80">
              <a:extLst>
                <a:ext uri="{FF2B5EF4-FFF2-40B4-BE49-F238E27FC236}">
                  <a16:creationId xmlns:a16="http://schemas.microsoft.com/office/drawing/2014/main" xmlns="" id="{998DBC7F-01EC-9CD8-005E-286231267770}"/>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5575;p80">
              <a:extLst>
                <a:ext uri="{FF2B5EF4-FFF2-40B4-BE49-F238E27FC236}">
                  <a16:creationId xmlns:a16="http://schemas.microsoft.com/office/drawing/2014/main" xmlns="" id="{CA66319E-8DCB-C3B6-3591-6DB64F004F20}"/>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5576;p80">
              <a:extLst>
                <a:ext uri="{FF2B5EF4-FFF2-40B4-BE49-F238E27FC236}">
                  <a16:creationId xmlns:a16="http://schemas.microsoft.com/office/drawing/2014/main" xmlns="" id="{C7994450-5889-1E0E-5200-1D152E1D6287}"/>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5577;p80">
              <a:extLst>
                <a:ext uri="{FF2B5EF4-FFF2-40B4-BE49-F238E27FC236}">
                  <a16:creationId xmlns:a16="http://schemas.microsoft.com/office/drawing/2014/main" xmlns="" id="{CAFD408B-6FEB-8954-2A00-371688B82D88}"/>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5578;p80">
              <a:extLst>
                <a:ext uri="{FF2B5EF4-FFF2-40B4-BE49-F238E27FC236}">
                  <a16:creationId xmlns:a16="http://schemas.microsoft.com/office/drawing/2014/main" xmlns="" id="{AEFF9F39-CC6B-B62D-D0BC-3A6AE9101BCB}"/>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5579;p80">
              <a:extLst>
                <a:ext uri="{FF2B5EF4-FFF2-40B4-BE49-F238E27FC236}">
                  <a16:creationId xmlns:a16="http://schemas.microsoft.com/office/drawing/2014/main" xmlns="" id="{E3ECD15A-F2FB-849E-37EF-4BF0EA36500B}"/>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5580;p80">
              <a:extLst>
                <a:ext uri="{FF2B5EF4-FFF2-40B4-BE49-F238E27FC236}">
                  <a16:creationId xmlns:a16="http://schemas.microsoft.com/office/drawing/2014/main" xmlns="" id="{13F8CC0C-B4FE-FBA3-0E06-F6EC6BF2B135}"/>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5581;p80">
              <a:extLst>
                <a:ext uri="{FF2B5EF4-FFF2-40B4-BE49-F238E27FC236}">
                  <a16:creationId xmlns:a16="http://schemas.microsoft.com/office/drawing/2014/main" xmlns="" id="{8E651601-9BFF-3453-5E27-AA007ACB9A28}"/>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5582;p80">
              <a:extLst>
                <a:ext uri="{FF2B5EF4-FFF2-40B4-BE49-F238E27FC236}">
                  <a16:creationId xmlns:a16="http://schemas.microsoft.com/office/drawing/2014/main" xmlns="" id="{15F173C6-2F39-D210-1560-F52E90BD82A8}"/>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5583;p80">
              <a:extLst>
                <a:ext uri="{FF2B5EF4-FFF2-40B4-BE49-F238E27FC236}">
                  <a16:creationId xmlns:a16="http://schemas.microsoft.com/office/drawing/2014/main" xmlns="" id="{528AA645-096D-80D4-CE4A-445537072C90}"/>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5584;p80">
              <a:extLst>
                <a:ext uri="{FF2B5EF4-FFF2-40B4-BE49-F238E27FC236}">
                  <a16:creationId xmlns:a16="http://schemas.microsoft.com/office/drawing/2014/main" xmlns="" id="{EBB02517-9EA1-F862-24EB-EA618CCA915B}"/>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5585;p80">
              <a:extLst>
                <a:ext uri="{FF2B5EF4-FFF2-40B4-BE49-F238E27FC236}">
                  <a16:creationId xmlns:a16="http://schemas.microsoft.com/office/drawing/2014/main" xmlns="" id="{C5ECECA4-D9CC-6337-8250-1732F0405D95}"/>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5586;p80">
              <a:extLst>
                <a:ext uri="{FF2B5EF4-FFF2-40B4-BE49-F238E27FC236}">
                  <a16:creationId xmlns:a16="http://schemas.microsoft.com/office/drawing/2014/main" xmlns="" id="{054579D4-A278-2658-BF51-0EFE1E1E7505}"/>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5587;p80">
              <a:extLst>
                <a:ext uri="{FF2B5EF4-FFF2-40B4-BE49-F238E27FC236}">
                  <a16:creationId xmlns:a16="http://schemas.microsoft.com/office/drawing/2014/main" xmlns="" id="{4EC1C2AE-8B6E-A4B4-A44A-4BC0B42B9197}"/>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5588;p80">
              <a:extLst>
                <a:ext uri="{FF2B5EF4-FFF2-40B4-BE49-F238E27FC236}">
                  <a16:creationId xmlns:a16="http://schemas.microsoft.com/office/drawing/2014/main" xmlns="" id="{A3520DF4-70D5-57E3-08A4-29AFD0158363}"/>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5589;p80">
              <a:extLst>
                <a:ext uri="{FF2B5EF4-FFF2-40B4-BE49-F238E27FC236}">
                  <a16:creationId xmlns:a16="http://schemas.microsoft.com/office/drawing/2014/main" xmlns="" id="{3314EE31-142B-B114-FB28-33931569668A}"/>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5590;p80">
              <a:extLst>
                <a:ext uri="{FF2B5EF4-FFF2-40B4-BE49-F238E27FC236}">
                  <a16:creationId xmlns:a16="http://schemas.microsoft.com/office/drawing/2014/main" xmlns="" id="{32A9237C-805E-3A41-FC95-EBFEC130DA4E}"/>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5591;p80">
              <a:extLst>
                <a:ext uri="{FF2B5EF4-FFF2-40B4-BE49-F238E27FC236}">
                  <a16:creationId xmlns:a16="http://schemas.microsoft.com/office/drawing/2014/main" xmlns="" id="{B7448A04-555B-61BE-E39F-59E90398489E}"/>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5592;p80">
              <a:extLst>
                <a:ext uri="{FF2B5EF4-FFF2-40B4-BE49-F238E27FC236}">
                  <a16:creationId xmlns:a16="http://schemas.microsoft.com/office/drawing/2014/main" xmlns="" id="{9C00141C-C430-AEF8-DF6A-76D290CBB05A}"/>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5593;p80">
              <a:extLst>
                <a:ext uri="{FF2B5EF4-FFF2-40B4-BE49-F238E27FC236}">
                  <a16:creationId xmlns:a16="http://schemas.microsoft.com/office/drawing/2014/main" xmlns="" id="{CCDB7D93-0CB6-35C6-593F-13C95B3700B7}"/>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5594;p80">
              <a:extLst>
                <a:ext uri="{FF2B5EF4-FFF2-40B4-BE49-F238E27FC236}">
                  <a16:creationId xmlns:a16="http://schemas.microsoft.com/office/drawing/2014/main" xmlns="" id="{0181AF1D-007E-F781-679A-F341E6151EC5}"/>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5595;p80">
              <a:extLst>
                <a:ext uri="{FF2B5EF4-FFF2-40B4-BE49-F238E27FC236}">
                  <a16:creationId xmlns:a16="http://schemas.microsoft.com/office/drawing/2014/main" xmlns="" id="{B2859E12-9F68-66C1-7417-978AB9891FB2}"/>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5596;p80">
              <a:extLst>
                <a:ext uri="{FF2B5EF4-FFF2-40B4-BE49-F238E27FC236}">
                  <a16:creationId xmlns:a16="http://schemas.microsoft.com/office/drawing/2014/main" xmlns="" id="{FF8D0794-9D2E-068F-71D1-9E4A59DDBF0D}"/>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5597;p80">
              <a:extLst>
                <a:ext uri="{FF2B5EF4-FFF2-40B4-BE49-F238E27FC236}">
                  <a16:creationId xmlns:a16="http://schemas.microsoft.com/office/drawing/2014/main" xmlns="" id="{8C702B2B-E514-FF1B-1F38-92C6645BB1F4}"/>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5598;p80">
              <a:extLst>
                <a:ext uri="{FF2B5EF4-FFF2-40B4-BE49-F238E27FC236}">
                  <a16:creationId xmlns:a16="http://schemas.microsoft.com/office/drawing/2014/main" xmlns="" id="{9EEFA88A-34D2-045D-8ADC-29D41A35D4EF}"/>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5599;p80">
              <a:extLst>
                <a:ext uri="{FF2B5EF4-FFF2-40B4-BE49-F238E27FC236}">
                  <a16:creationId xmlns:a16="http://schemas.microsoft.com/office/drawing/2014/main" xmlns="" id="{FECC75C9-AB50-5A5F-2E5A-D287BB3649AA}"/>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5600;p80">
              <a:extLst>
                <a:ext uri="{FF2B5EF4-FFF2-40B4-BE49-F238E27FC236}">
                  <a16:creationId xmlns:a16="http://schemas.microsoft.com/office/drawing/2014/main" xmlns="" id="{1D46E961-8BEE-A0BF-E1C0-36C7F83D460D}"/>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5601;p80">
              <a:extLst>
                <a:ext uri="{FF2B5EF4-FFF2-40B4-BE49-F238E27FC236}">
                  <a16:creationId xmlns:a16="http://schemas.microsoft.com/office/drawing/2014/main" xmlns="" id="{24FBF307-7780-EF9F-E399-F9DB08615893}"/>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5602;p80">
              <a:extLst>
                <a:ext uri="{FF2B5EF4-FFF2-40B4-BE49-F238E27FC236}">
                  <a16:creationId xmlns:a16="http://schemas.microsoft.com/office/drawing/2014/main" xmlns="" id="{B6604886-33BE-D5DE-8C61-A944CD050CF9}"/>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5603;p80">
              <a:extLst>
                <a:ext uri="{FF2B5EF4-FFF2-40B4-BE49-F238E27FC236}">
                  <a16:creationId xmlns:a16="http://schemas.microsoft.com/office/drawing/2014/main" xmlns="" id="{572F810D-0305-0BD9-FD4F-56F9AE6E0871}"/>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a:extLst>
              <a:ext uri="{FF2B5EF4-FFF2-40B4-BE49-F238E27FC236}">
                <a16:creationId xmlns:a16="http://schemas.microsoft.com/office/drawing/2014/main" xmlns="" id="{34A96753-841E-577F-336E-18994C71450B}"/>
              </a:ext>
            </a:extLst>
          </p:cNvPr>
          <p:cNvSpPr txBox="1"/>
          <p:nvPr/>
        </p:nvSpPr>
        <p:spPr>
          <a:xfrm>
            <a:off x="8224834" y="1733494"/>
            <a:ext cx="4118179" cy="584775"/>
          </a:xfrm>
          <a:prstGeom prst="rect">
            <a:avLst/>
          </a:prstGeom>
          <a:noFill/>
        </p:spPr>
        <p:txBody>
          <a:bodyPr wrap="square">
            <a:spAutoFit/>
          </a:bodyPr>
          <a:lstStyle/>
          <a:p>
            <a:pPr lvl="0" algn="ctr"/>
            <a:r>
              <a:rPr lang="en-US" sz="1600" b="1" spc="-40" baseline="0" dirty="0">
                <a:solidFill>
                  <a:srgbClr val="20124D"/>
                </a:solidFill>
                <a:latin typeface="Arial" panose="020B0604020202020204" pitchFamily="34" charset="0"/>
                <a:cs typeface="Arial" panose="020B0604020202020204" pitchFamily="34" charset="0"/>
              </a:rPr>
              <a:t>Nhon Trach 3 &amp; 4 </a:t>
            </a:r>
          </a:p>
          <a:p>
            <a:pPr lvl="0" algn="ctr"/>
            <a:r>
              <a:rPr lang="en-US" sz="1600" b="1" spc="-40" baseline="0" dirty="0">
                <a:solidFill>
                  <a:srgbClr val="20124D"/>
                </a:solidFill>
                <a:latin typeface="Arial" panose="020B0604020202020204" pitchFamily="34" charset="0"/>
                <a:cs typeface="Arial" panose="020B0604020202020204" pitchFamily="34" charset="0"/>
              </a:rPr>
              <a:t>Thermal Power Project: </a:t>
            </a:r>
          </a:p>
        </p:txBody>
      </p:sp>
      <p:grpSp>
        <p:nvGrpSpPr>
          <p:cNvPr id="21" name="Google Shape;5525;p80">
            <a:extLst>
              <a:ext uri="{FF2B5EF4-FFF2-40B4-BE49-F238E27FC236}">
                <a16:creationId xmlns:a16="http://schemas.microsoft.com/office/drawing/2014/main" xmlns="" id="{54B493C3-167F-EBE8-8D87-4E2D7B90A4A7}"/>
              </a:ext>
            </a:extLst>
          </p:cNvPr>
          <p:cNvGrpSpPr/>
          <p:nvPr/>
        </p:nvGrpSpPr>
        <p:grpSpPr>
          <a:xfrm>
            <a:off x="8075300" y="3858494"/>
            <a:ext cx="786866" cy="301935"/>
            <a:chOff x="4943575" y="2516350"/>
            <a:chExt cx="98675" cy="81700"/>
          </a:xfrm>
        </p:grpSpPr>
        <p:sp>
          <p:nvSpPr>
            <p:cNvPr id="22" name="Google Shape;5526;p80">
              <a:extLst>
                <a:ext uri="{FF2B5EF4-FFF2-40B4-BE49-F238E27FC236}">
                  <a16:creationId xmlns:a16="http://schemas.microsoft.com/office/drawing/2014/main" xmlns="" id="{1D18BAD3-5A75-DF31-9BD7-B88BEDDBA441}"/>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27;p80">
              <a:extLst>
                <a:ext uri="{FF2B5EF4-FFF2-40B4-BE49-F238E27FC236}">
                  <a16:creationId xmlns:a16="http://schemas.microsoft.com/office/drawing/2014/main" xmlns="" id="{8A1AD2F8-7AE0-410E-9C31-AE1F08FE0155}"/>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28;p80">
              <a:extLst>
                <a:ext uri="{FF2B5EF4-FFF2-40B4-BE49-F238E27FC236}">
                  <a16:creationId xmlns:a16="http://schemas.microsoft.com/office/drawing/2014/main" xmlns="" id="{DFBF707F-2487-D799-8058-2656D8E7B325}"/>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529;p80">
              <a:extLst>
                <a:ext uri="{FF2B5EF4-FFF2-40B4-BE49-F238E27FC236}">
                  <a16:creationId xmlns:a16="http://schemas.microsoft.com/office/drawing/2014/main" xmlns="" id="{062E8268-32E5-1638-CB5E-8923EB3EB8DA}"/>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30;p80">
              <a:extLst>
                <a:ext uri="{FF2B5EF4-FFF2-40B4-BE49-F238E27FC236}">
                  <a16:creationId xmlns:a16="http://schemas.microsoft.com/office/drawing/2014/main" xmlns="" id="{F6AE72A4-99CF-A67D-34DD-B33D31A96AFE}"/>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31;p80">
              <a:extLst>
                <a:ext uri="{FF2B5EF4-FFF2-40B4-BE49-F238E27FC236}">
                  <a16:creationId xmlns:a16="http://schemas.microsoft.com/office/drawing/2014/main" xmlns="" id="{66DF9B5B-2187-5FDD-F875-9E1112632EFE}"/>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532;p80">
              <a:extLst>
                <a:ext uri="{FF2B5EF4-FFF2-40B4-BE49-F238E27FC236}">
                  <a16:creationId xmlns:a16="http://schemas.microsoft.com/office/drawing/2014/main" xmlns="" id="{C7C6A61C-5B39-1E94-AF07-CBF0B3C73AF7}"/>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5533;p80">
              <a:extLst>
                <a:ext uri="{FF2B5EF4-FFF2-40B4-BE49-F238E27FC236}">
                  <a16:creationId xmlns:a16="http://schemas.microsoft.com/office/drawing/2014/main" xmlns="" id="{65D1237C-99AA-89D9-2BF7-408FB9903F1D}"/>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5534;p80">
              <a:extLst>
                <a:ext uri="{FF2B5EF4-FFF2-40B4-BE49-F238E27FC236}">
                  <a16:creationId xmlns:a16="http://schemas.microsoft.com/office/drawing/2014/main" xmlns="" id="{3DE63685-7F29-3454-17C8-C288D9CCBBAB}"/>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5535;p80">
              <a:extLst>
                <a:ext uri="{FF2B5EF4-FFF2-40B4-BE49-F238E27FC236}">
                  <a16:creationId xmlns:a16="http://schemas.microsoft.com/office/drawing/2014/main" xmlns="" id="{AACF5A72-5F39-F2C7-5230-4E1AE77C2896}"/>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5536;p80">
              <a:extLst>
                <a:ext uri="{FF2B5EF4-FFF2-40B4-BE49-F238E27FC236}">
                  <a16:creationId xmlns:a16="http://schemas.microsoft.com/office/drawing/2014/main" xmlns="" id="{C0EA34E1-AB34-7C5E-3FD5-A87989A0C4A2}"/>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5537;p80">
              <a:extLst>
                <a:ext uri="{FF2B5EF4-FFF2-40B4-BE49-F238E27FC236}">
                  <a16:creationId xmlns:a16="http://schemas.microsoft.com/office/drawing/2014/main" xmlns="" id="{793CFD69-0C1A-2926-0F88-6D9FCB486207}"/>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5538;p80">
              <a:extLst>
                <a:ext uri="{FF2B5EF4-FFF2-40B4-BE49-F238E27FC236}">
                  <a16:creationId xmlns:a16="http://schemas.microsoft.com/office/drawing/2014/main" xmlns="" id="{361B53AB-822B-186A-7762-F6A2AE127D6D}"/>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5539;p80">
              <a:extLst>
                <a:ext uri="{FF2B5EF4-FFF2-40B4-BE49-F238E27FC236}">
                  <a16:creationId xmlns:a16="http://schemas.microsoft.com/office/drawing/2014/main" xmlns="" id="{7ABC9BE3-D2F6-5DF7-4F67-8FEB2303CD3B}"/>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5540;p80">
              <a:extLst>
                <a:ext uri="{FF2B5EF4-FFF2-40B4-BE49-F238E27FC236}">
                  <a16:creationId xmlns:a16="http://schemas.microsoft.com/office/drawing/2014/main" xmlns="" id="{17FFE836-CAF3-F147-77C9-B8F5ED57472E}"/>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5541;p80">
              <a:extLst>
                <a:ext uri="{FF2B5EF4-FFF2-40B4-BE49-F238E27FC236}">
                  <a16:creationId xmlns:a16="http://schemas.microsoft.com/office/drawing/2014/main" xmlns="" id="{86D1B6E8-16A5-523E-CBE8-E45DABB88745}"/>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5542;p80">
              <a:extLst>
                <a:ext uri="{FF2B5EF4-FFF2-40B4-BE49-F238E27FC236}">
                  <a16:creationId xmlns:a16="http://schemas.microsoft.com/office/drawing/2014/main" xmlns="" id="{BE1FFAD1-1AB9-A253-16CF-9139A0009A92}"/>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5543;p80">
              <a:extLst>
                <a:ext uri="{FF2B5EF4-FFF2-40B4-BE49-F238E27FC236}">
                  <a16:creationId xmlns:a16="http://schemas.microsoft.com/office/drawing/2014/main" xmlns="" id="{7E582D81-1968-DCE4-D453-CD6BE9C63B42}"/>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5544;p80">
              <a:extLst>
                <a:ext uri="{FF2B5EF4-FFF2-40B4-BE49-F238E27FC236}">
                  <a16:creationId xmlns:a16="http://schemas.microsoft.com/office/drawing/2014/main" xmlns="" id="{56352782-B968-0050-1B3D-896CD3DFD0E6}"/>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5545;p80">
              <a:extLst>
                <a:ext uri="{FF2B5EF4-FFF2-40B4-BE49-F238E27FC236}">
                  <a16:creationId xmlns:a16="http://schemas.microsoft.com/office/drawing/2014/main" xmlns="" id="{EED40AAD-372C-735F-8048-03DBDAC464E0}"/>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5546;p80">
              <a:extLst>
                <a:ext uri="{FF2B5EF4-FFF2-40B4-BE49-F238E27FC236}">
                  <a16:creationId xmlns:a16="http://schemas.microsoft.com/office/drawing/2014/main" xmlns="" id="{21B0968F-B882-DAFA-A2B0-5FC88EDFA6BA}"/>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5547;p80">
              <a:extLst>
                <a:ext uri="{FF2B5EF4-FFF2-40B4-BE49-F238E27FC236}">
                  <a16:creationId xmlns:a16="http://schemas.microsoft.com/office/drawing/2014/main" xmlns="" id="{7057DD01-3135-644E-E06A-102EE095727A}"/>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5548;p80">
              <a:extLst>
                <a:ext uri="{FF2B5EF4-FFF2-40B4-BE49-F238E27FC236}">
                  <a16:creationId xmlns:a16="http://schemas.microsoft.com/office/drawing/2014/main" xmlns="" id="{2A96F246-A502-A3A7-DC05-5F94F3B683B6}"/>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5549;p80">
              <a:extLst>
                <a:ext uri="{FF2B5EF4-FFF2-40B4-BE49-F238E27FC236}">
                  <a16:creationId xmlns:a16="http://schemas.microsoft.com/office/drawing/2014/main" xmlns="" id="{1642D599-5445-B453-9969-6E74B9D3FCDD}"/>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5550;p80">
              <a:extLst>
                <a:ext uri="{FF2B5EF4-FFF2-40B4-BE49-F238E27FC236}">
                  <a16:creationId xmlns:a16="http://schemas.microsoft.com/office/drawing/2014/main" xmlns="" id="{AC88C69C-1B98-BBDE-F979-69871165128B}"/>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5551;p80">
              <a:extLst>
                <a:ext uri="{FF2B5EF4-FFF2-40B4-BE49-F238E27FC236}">
                  <a16:creationId xmlns:a16="http://schemas.microsoft.com/office/drawing/2014/main" xmlns="" id="{EA9639C4-7AAA-AB05-5A11-1FDA62B6C2A0}"/>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5552;p80">
              <a:extLst>
                <a:ext uri="{FF2B5EF4-FFF2-40B4-BE49-F238E27FC236}">
                  <a16:creationId xmlns:a16="http://schemas.microsoft.com/office/drawing/2014/main" xmlns="" id="{4E5503FE-CDA0-E189-51EC-74565C16C167}"/>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5553;p80">
              <a:extLst>
                <a:ext uri="{FF2B5EF4-FFF2-40B4-BE49-F238E27FC236}">
                  <a16:creationId xmlns:a16="http://schemas.microsoft.com/office/drawing/2014/main" xmlns="" id="{7F697EDD-5218-5BD0-28D5-758D414CE3A9}"/>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5554;p80">
              <a:extLst>
                <a:ext uri="{FF2B5EF4-FFF2-40B4-BE49-F238E27FC236}">
                  <a16:creationId xmlns:a16="http://schemas.microsoft.com/office/drawing/2014/main" xmlns="" id="{EE46194C-C742-0AE0-F6F1-88F37D398D5E}"/>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5555;p80">
              <a:extLst>
                <a:ext uri="{FF2B5EF4-FFF2-40B4-BE49-F238E27FC236}">
                  <a16:creationId xmlns:a16="http://schemas.microsoft.com/office/drawing/2014/main" xmlns="" id="{82FE542F-BD31-D424-AF99-3BCF4DE601D9}"/>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5556;p80">
              <a:extLst>
                <a:ext uri="{FF2B5EF4-FFF2-40B4-BE49-F238E27FC236}">
                  <a16:creationId xmlns:a16="http://schemas.microsoft.com/office/drawing/2014/main" xmlns="" id="{1AE98EBE-5DB3-D453-C7EC-08DF8B8AE0F9}"/>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5557;p80">
              <a:extLst>
                <a:ext uri="{FF2B5EF4-FFF2-40B4-BE49-F238E27FC236}">
                  <a16:creationId xmlns:a16="http://schemas.microsoft.com/office/drawing/2014/main" xmlns="" id="{42FA5446-112A-E09A-7634-AEEEEEA0EBA6}"/>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5558;p80">
              <a:extLst>
                <a:ext uri="{FF2B5EF4-FFF2-40B4-BE49-F238E27FC236}">
                  <a16:creationId xmlns:a16="http://schemas.microsoft.com/office/drawing/2014/main" xmlns="" id="{650789EB-AB59-877A-F079-C01DF57AB30E}"/>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5559;p80">
              <a:extLst>
                <a:ext uri="{FF2B5EF4-FFF2-40B4-BE49-F238E27FC236}">
                  <a16:creationId xmlns:a16="http://schemas.microsoft.com/office/drawing/2014/main" xmlns="" id="{935DE062-9C3F-6A73-E273-06AFFD318FE2}"/>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5560;p80">
              <a:extLst>
                <a:ext uri="{FF2B5EF4-FFF2-40B4-BE49-F238E27FC236}">
                  <a16:creationId xmlns:a16="http://schemas.microsoft.com/office/drawing/2014/main" xmlns="" id="{812D4046-ED3A-BEF2-15DD-9140885B58B9}"/>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5561;p80">
              <a:extLst>
                <a:ext uri="{FF2B5EF4-FFF2-40B4-BE49-F238E27FC236}">
                  <a16:creationId xmlns:a16="http://schemas.microsoft.com/office/drawing/2014/main" xmlns="" id="{43721731-A77D-79D2-0959-DFF906D62A11}"/>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5562;p80">
              <a:extLst>
                <a:ext uri="{FF2B5EF4-FFF2-40B4-BE49-F238E27FC236}">
                  <a16:creationId xmlns:a16="http://schemas.microsoft.com/office/drawing/2014/main" xmlns="" id="{62565E0C-2E48-33DA-8B05-222AE494950E}"/>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5563;p80">
              <a:extLst>
                <a:ext uri="{FF2B5EF4-FFF2-40B4-BE49-F238E27FC236}">
                  <a16:creationId xmlns:a16="http://schemas.microsoft.com/office/drawing/2014/main" xmlns="" id="{37C98C2B-601B-3213-5812-8A8BF46183AB}"/>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5564;p80">
              <a:extLst>
                <a:ext uri="{FF2B5EF4-FFF2-40B4-BE49-F238E27FC236}">
                  <a16:creationId xmlns:a16="http://schemas.microsoft.com/office/drawing/2014/main" xmlns="" id="{AEF86D5A-6A84-AD43-1167-3234DA084348}"/>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5565;p80">
              <a:extLst>
                <a:ext uri="{FF2B5EF4-FFF2-40B4-BE49-F238E27FC236}">
                  <a16:creationId xmlns:a16="http://schemas.microsoft.com/office/drawing/2014/main" xmlns="" id="{9EBBAAE9-6E44-DE74-153D-3668447D938D}"/>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5566;p80">
              <a:extLst>
                <a:ext uri="{FF2B5EF4-FFF2-40B4-BE49-F238E27FC236}">
                  <a16:creationId xmlns:a16="http://schemas.microsoft.com/office/drawing/2014/main" xmlns="" id="{67A75EAF-10B9-E523-7E12-05E459EE5A60}"/>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5567;p80">
              <a:extLst>
                <a:ext uri="{FF2B5EF4-FFF2-40B4-BE49-F238E27FC236}">
                  <a16:creationId xmlns:a16="http://schemas.microsoft.com/office/drawing/2014/main" xmlns="" id="{B77E66DB-847D-36AA-AB12-E31AD0922E66}"/>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5568;p80">
              <a:extLst>
                <a:ext uri="{FF2B5EF4-FFF2-40B4-BE49-F238E27FC236}">
                  <a16:creationId xmlns:a16="http://schemas.microsoft.com/office/drawing/2014/main" xmlns="" id="{3322612B-0247-F875-D79E-405C05C887ED}"/>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5569;p80">
              <a:extLst>
                <a:ext uri="{FF2B5EF4-FFF2-40B4-BE49-F238E27FC236}">
                  <a16:creationId xmlns:a16="http://schemas.microsoft.com/office/drawing/2014/main" xmlns="" id="{5C766FF9-63B9-931D-C7B2-B16C8B05AF82}"/>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5570;p80">
              <a:extLst>
                <a:ext uri="{FF2B5EF4-FFF2-40B4-BE49-F238E27FC236}">
                  <a16:creationId xmlns:a16="http://schemas.microsoft.com/office/drawing/2014/main" xmlns="" id="{290C1233-7A42-AA4F-3AB6-FEB8915B4BFD}"/>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5571;p80">
              <a:extLst>
                <a:ext uri="{FF2B5EF4-FFF2-40B4-BE49-F238E27FC236}">
                  <a16:creationId xmlns:a16="http://schemas.microsoft.com/office/drawing/2014/main" xmlns="" id="{E8F3223D-74F5-6F96-BFD9-E5F983CE44B9}"/>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5572;p80">
              <a:extLst>
                <a:ext uri="{FF2B5EF4-FFF2-40B4-BE49-F238E27FC236}">
                  <a16:creationId xmlns:a16="http://schemas.microsoft.com/office/drawing/2014/main" xmlns="" id="{49071F32-34CF-5A0C-DBD5-63CB2598F0BC}"/>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5573;p80">
              <a:extLst>
                <a:ext uri="{FF2B5EF4-FFF2-40B4-BE49-F238E27FC236}">
                  <a16:creationId xmlns:a16="http://schemas.microsoft.com/office/drawing/2014/main" xmlns="" id="{6618E12C-440B-FDED-E0B8-A3DE6B1A570D}"/>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5574;p80">
              <a:extLst>
                <a:ext uri="{FF2B5EF4-FFF2-40B4-BE49-F238E27FC236}">
                  <a16:creationId xmlns:a16="http://schemas.microsoft.com/office/drawing/2014/main" xmlns="" id="{116FA23D-F8CF-3A59-B11F-6C2B2311A2AF}"/>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5575;p80">
              <a:extLst>
                <a:ext uri="{FF2B5EF4-FFF2-40B4-BE49-F238E27FC236}">
                  <a16:creationId xmlns:a16="http://schemas.microsoft.com/office/drawing/2014/main" xmlns="" id="{3C8FDA52-CD5A-BA02-9C45-007858603BB5}"/>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5576;p80">
              <a:extLst>
                <a:ext uri="{FF2B5EF4-FFF2-40B4-BE49-F238E27FC236}">
                  <a16:creationId xmlns:a16="http://schemas.microsoft.com/office/drawing/2014/main" xmlns="" id="{10F25960-375F-56F8-27C4-35E47988C82B}"/>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5577;p80">
              <a:extLst>
                <a:ext uri="{FF2B5EF4-FFF2-40B4-BE49-F238E27FC236}">
                  <a16:creationId xmlns:a16="http://schemas.microsoft.com/office/drawing/2014/main" xmlns="" id="{37388F50-72F5-4633-F4D2-3207AA198F1E}"/>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5578;p80">
              <a:extLst>
                <a:ext uri="{FF2B5EF4-FFF2-40B4-BE49-F238E27FC236}">
                  <a16:creationId xmlns:a16="http://schemas.microsoft.com/office/drawing/2014/main" xmlns="" id="{1860391A-F284-2A9A-E9B2-7495DA14F299}"/>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5579;p80">
              <a:extLst>
                <a:ext uri="{FF2B5EF4-FFF2-40B4-BE49-F238E27FC236}">
                  <a16:creationId xmlns:a16="http://schemas.microsoft.com/office/drawing/2014/main" xmlns="" id="{2273914F-15A9-EE76-A9CE-747043F79FCE}"/>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5580;p80">
              <a:extLst>
                <a:ext uri="{FF2B5EF4-FFF2-40B4-BE49-F238E27FC236}">
                  <a16:creationId xmlns:a16="http://schemas.microsoft.com/office/drawing/2014/main" xmlns="" id="{4E33173D-B1A1-9336-3E27-6EA95053D608}"/>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5581;p80">
              <a:extLst>
                <a:ext uri="{FF2B5EF4-FFF2-40B4-BE49-F238E27FC236}">
                  <a16:creationId xmlns:a16="http://schemas.microsoft.com/office/drawing/2014/main" xmlns="" id="{B180D905-819A-D91C-97C0-E7AA3F6F86DB}"/>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5582;p80">
              <a:extLst>
                <a:ext uri="{FF2B5EF4-FFF2-40B4-BE49-F238E27FC236}">
                  <a16:creationId xmlns:a16="http://schemas.microsoft.com/office/drawing/2014/main" xmlns="" id="{D7EA2D00-3D94-832F-E18C-83F5881F3E09}"/>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5583;p80">
              <a:extLst>
                <a:ext uri="{FF2B5EF4-FFF2-40B4-BE49-F238E27FC236}">
                  <a16:creationId xmlns:a16="http://schemas.microsoft.com/office/drawing/2014/main" xmlns="" id="{5FC7CFE4-3949-D0B4-5B8B-C8CDB5459C50}"/>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5584;p80">
              <a:extLst>
                <a:ext uri="{FF2B5EF4-FFF2-40B4-BE49-F238E27FC236}">
                  <a16:creationId xmlns:a16="http://schemas.microsoft.com/office/drawing/2014/main" xmlns="" id="{01FA5043-6EBA-9C5D-C930-925A2B03164A}"/>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5585;p80">
              <a:extLst>
                <a:ext uri="{FF2B5EF4-FFF2-40B4-BE49-F238E27FC236}">
                  <a16:creationId xmlns:a16="http://schemas.microsoft.com/office/drawing/2014/main" xmlns="" id="{819169CD-7A59-BF46-DB44-6B660B16775B}"/>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5586;p80">
              <a:extLst>
                <a:ext uri="{FF2B5EF4-FFF2-40B4-BE49-F238E27FC236}">
                  <a16:creationId xmlns:a16="http://schemas.microsoft.com/office/drawing/2014/main" xmlns="" id="{34CB4452-8D3A-C16D-BF3A-B9A78E83C842}"/>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5587;p80">
              <a:extLst>
                <a:ext uri="{FF2B5EF4-FFF2-40B4-BE49-F238E27FC236}">
                  <a16:creationId xmlns:a16="http://schemas.microsoft.com/office/drawing/2014/main" xmlns="" id="{A568E787-0802-257D-1777-800C70AA7BE8}"/>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5588;p80">
              <a:extLst>
                <a:ext uri="{FF2B5EF4-FFF2-40B4-BE49-F238E27FC236}">
                  <a16:creationId xmlns:a16="http://schemas.microsoft.com/office/drawing/2014/main" xmlns="" id="{0EC24998-5A94-9A62-18B5-B6E773375D19}"/>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5589;p80">
              <a:extLst>
                <a:ext uri="{FF2B5EF4-FFF2-40B4-BE49-F238E27FC236}">
                  <a16:creationId xmlns:a16="http://schemas.microsoft.com/office/drawing/2014/main" xmlns="" id="{AC848478-5BED-E1EF-67C5-C0F042642C49}"/>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5590;p80">
              <a:extLst>
                <a:ext uri="{FF2B5EF4-FFF2-40B4-BE49-F238E27FC236}">
                  <a16:creationId xmlns:a16="http://schemas.microsoft.com/office/drawing/2014/main" xmlns="" id="{FC33277A-F63C-22CD-01EC-3F69823396EB}"/>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5591;p80">
              <a:extLst>
                <a:ext uri="{FF2B5EF4-FFF2-40B4-BE49-F238E27FC236}">
                  <a16:creationId xmlns:a16="http://schemas.microsoft.com/office/drawing/2014/main" xmlns="" id="{63B75988-7568-D9C2-BF71-71244A19C112}"/>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5592;p80">
              <a:extLst>
                <a:ext uri="{FF2B5EF4-FFF2-40B4-BE49-F238E27FC236}">
                  <a16:creationId xmlns:a16="http://schemas.microsoft.com/office/drawing/2014/main" xmlns="" id="{2DF4C81D-92A4-AE01-74FA-FA79CBD8CEC2}"/>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5593;p80">
              <a:extLst>
                <a:ext uri="{FF2B5EF4-FFF2-40B4-BE49-F238E27FC236}">
                  <a16:creationId xmlns:a16="http://schemas.microsoft.com/office/drawing/2014/main" xmlns="" id="{FED7D9DA-C7CE-3C6F-FDB7-556FE9D60FC8}"/>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5594;p80">
              <a:extLst>
                <a:ext uri="{FF2B5EF4-FFF2-40B4-BE49-F238E27FC236}">
                  <a16:creationId xmlns:a16="http://schemas.microsoft.com/office/drawing/2014/main" xmlns="" id="{44A30EAB-2C74-88ED-94BC-C16DBEFDFF0D}"/>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5595;p80">
              <a:extLst>
                <a:ext uri="{FF2B5EF4-FFF2-40B4-BE49-F238E27FC236}">
                  <a16:creationId xmlns:a16="http://schemas.microsoft.com/office/drawing/2014/main" xmlns="" id="{51AB6146-CC22-98B6-716E-9048DE98AD6C}"/>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5596;p80">
              <a:extLst>
                <a:ext uri="{FF2B5EF4-FFF2-40B4-BE49-F238E27FC236}">
                  <a16:creationId xmlns:a16="http://schemas.microsoft.com/office/drawing/2014/main" xmlns="" id="{AECD740F-CED2-E129-D46A-C94707E21601}"/>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5597;p80">
              <a:extLst>
                <a:ext uri="{FF2B5EF4-FFF2-40B4-BE49-F238E27FC236}">
                  <a16:creationId xmlns:a16="http://schemas.microsoft.com/office/drawing/2014/main" xmlns="" id="{06790BC8-BC08-0DA6-F77E-815C152FCB85}"/>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5598;p80">
              <a:extLst>
                <a:ext uri="{FF2B5EF4-FFF2-40B4-BE49-F238E27FC236}">
                  <a16:creationId xmlns:a16="http://schemas.microsoft.com/office/drawing/2014/main" xmlns="" id="{BC571D78-23FD-2800-559C-DEF3BCF4D8DC}"/>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5599;p80">
              <a:extLst>
                <a:ext uri="{FF2B5EF4-FFF2-40B4-BE49-F238E27FC236}">
                  <a16:creationId xmlns:a16="http://schemas.microsoft.com/office/drawing/2014/main" xmlns="" id="{E225698A-161A-2A74-762A-B6399468BDD6}"/>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5600;p80">
              <a:extLst>
                <a:ext uri="{FF2B5EF4-FFF2-40B4-BE49-F238E27FC236}">
                  <a16:creationId xmlns:a16="http://schemas.microsoft.com/office/drawing/2014/main" xmlns="" id="{57C7DF70-24FE-1447-DB2C-22DBF6532B17}"/>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5601;p80">
              <a:extLst>
                <a:ext uri="{FF2B5EF4-FFF2-40B4-BE49-F238E27FC236}">
                  <a16:creationId xmlns:a16="http://schemas.microsoft.com/office/drawing/2014/main" xmlns="" id="{145154DE-EBD0-4462-7496-B0ED4DC402FC}"/>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5602;p80">
              <a:extLst>
                <a:ext uri="{FF2B5EF4-FFF2-40B4-BE49-F238E27FC236}">
                  <a16:creationId xmlns:a16="http://schemas.microsoft.com/office/drawing/2014/main" xmlns="" id="{7FC45B09-778C-A1E0-A38E-9646369D00FA}"/>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5603;p80">
              <a:extLst>
                <a:ext uri="{FF2B5EF4-FFF2-40B4-BE49-F238E27FC236}">
                  <a16:creationId xmlns:a16="http://schemas.microsoft.com/office/drawing/2014/main" xmlns="" id="{F045D508-F4F7-5BEF-0D53-D85DC700D09F}"/>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3" name="Google Shape;5525;p80">
            <a:extLst>
              <a:ext uri="{FF2B5EF4-FFF2-40B4-BE49-F238E27FC236}">
                <a16:creationId xmlns:a16="http://schemas.microsoft.com/office/drawing/2014/main" xmlns="" id="{229AF2F1-162E-52BC-E1D3-C768C62EB2B7}"/>
              </a:ext>
            </a:extLst>
          </p:cNvPr>
          <p:cNvGrpSpPr/>
          <p:nvPr/>
        </p:nvGrpSpPr>
        <p:grpSpPr>
          <a:xfrm>
            <a:off x="8075798" y="5260155"/>
            <a:ext cx="786866" cy="301935"/>
            <a:chOff x="4943575" y="2516350"/>
            <a:chExt cx="98675" cy="81700"/>
          </a:xfrm>
        </p:grpSpPr>
        <p:sp>
          <p:nvSpPr>
            <p:cNvPr id="1924" name="Google Shape;5526;p80">
              <a:extLst>
                <a:ext uri="{FF2B5EF4-FFF2-40B4-BE49-F238E27FC236}">
                  <a16:creationId xmlns:a16="http://schemas.microsoft.com/office/drawing/2014/main" xmlns="" id="{9AA71A1B-AFF4-CDB8-73E3-82DF3099EB39}"/>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5527;p80">
              <a:extLst>
                <a:ext uri="{FF2B5EF4-FFF2-40B4-BE49-F238E27FC236}">
                  <a16:creationId xmlns:a16="http://schemas.microsoft.com/office/drawing/2014/main" xmlns="" id="{A5A45C7B-20E2-82C8-0251-0AE3B0EA59AD}"/>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5528;p80">
              <a:extLst>
                <a:ext uri="{FF2B5EF4-FFF2-40B4-BE49-F238E27FC236}">
                  <a16:creationId xmlns:a16="http://schemas.microsoft.com/office/drawing/2014/main" xmlns="" id="{A156781D-31C7-51E2-89FC-16F71831D54B}"/>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5529;p80">
              <a:extLst>
                <a:ext uri="{FF2B5EF4-FFF2-40B4-BE49-F238E27FC236}">
                  <a16:creationId xmlns:a16="http://schemas.microsoft.com/office/drawing/2014/main" xmlns="" id="{024BE691-C53C-BDE1-765D-0EB59F971433}"/>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5530;p80">
              <a:extLst>
                <a:ext uri="{FF2B5EF4-FFF2-40B4-BE49-F238E27FC236}">
                  <a16:creationId xmlns:a16="http://schemas.microsoft.com/office/drawing/2014/main" xmlns="" id="{53D06B14-64DF-CC94-5551-270EBF0371BD}"/>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5531;p80">
              <a:extLst>
                <a:ext uri="{FF2B5EF4-FFF2-40B4-BE49-F238E27FC236}">
                  <a16:creationId xmlns:a16="http://schemas.microsoft.com/office/drawing/2014/main" xmlns="" id="{F1D4D6CF-1C13-A5A6-E560-5C65C20F7DD6}"/>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5532;p80">
              <a:extLst>
                <a:ext uri="{FF2B5EF4-FFF2-40B4-BE49-F238E27FC236}">
                  <a16:creationId xmlns:a16="http://schemas.microsoft.com/office/drawing/2014/main" xmlns="" id="{BF8767B3-8F61-5006-9E8E-EC8A16143F14}"/>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5533;p80">
              <a:extLst>
                <a:ext uri="{FF2B5EF4-FFF2-40B4-BE49-F238E27FC236}">
                  <a16:creationId xmlns:a16="http://schemas.microsoft.com/office/drawing/2014/main" xmlns="" id="{56D2A8FD-34C8-3188-727C-88B1BDADD33D}"/>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5534;p80">
              <a:extLst>
                <a:ext uri="{FF2B5EF4-FFF2-40B4-BE49-F238E27FC236}">
                  <a16:creationId xmlns:a16="http://schemas.microsoft.com/office/drawing/2014/main" xmlns="" id="{6296701A-F101-F679-D4F1-3D0A39065CF5}"/>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5535;p80">
              <a:extLst>
                <a:ext uri="{FF2B5EF4-FFF2-40B4-BE49-F238E27FC236}">
                  <a16:creationId xmlns:a16="http://schemas.microsoft.com/office/drawing/2014/main" xmlns="" id="{C4C0E5FE-A27D-9F42-D994-07A0A95973A8}"/>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5536;p80">
              <a:extLst>
                <a:ext uri="{FF2B5EF4-FFF2-40B4-BE49-F238E27FC236}">
                  <a16:creationId xmlns:a16="http://schemas.microsoft.com/office/drawing/2014/main" xmlns="" id="{FF68E15F-C7F7-0133-D37D-96D208CD2542}"/>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5537;p80">
              <a:extLst>
                <a:ext uri="{FF2B5EF4-FFF2-40B4-BE49-F238E27FC236}">
                  <a16:creationId xmlns:a16="http://schemas.microsoft.com/office/drawing/2014/main" xmlns="" id="{214A11E2-D7DF-3DFB-8EB8-7AA8F8C36721}"/>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5538;p80">
              <a:extLst>
                <a:ext uri="{FF2B5EF4-FFF2-40B4-BE49-F238E27FC236}">
                  <a16:creationId xmlns:a16="http://schemas.microsoft.com/office/drawing/2014/main" xmlns="" id="{6E3DE8C0-FAEA-B583-A57C-1CA8E5DB64B2}"/>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5539;p80">
              <a:extLst>
                <a:ext uri="{FF2B5EF4-FFF2-40B4-BE49-F238E27FC236}">
                  <a16:creationId xmlns:a16="http://schemas.microsoft.com/office/drawing/2014/main" xmlns="" id="{A40BD77E-65A8-5090-33DE-11DB26AB6AB4}"/>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5540;p80">
              <a:extLst>
                <a:ext uri="{FF2B5EF4-FFF2-40B4-BE49-F238E27FC236}">
                  <a16:creationId xmlns:a16="http://schemas.microsoft.com/office/drawing/2014/main" xmlns="" id="{7BD3C840-E81B-BB15-6994-3BF4D7BA8EC2}"/>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5541;p80">
              <a:extLst>
                <a:ext uri="{FF2B5EF4-FFF2-40B4-BE49-F238E27FC236}">
                  <a16:creationId xmlns:a16="http://schemas.microsoft.com/office/drawing/2014/main" xmlns="" id="{C83373B6-8521-27E9-89EE-182BA6287DDC}"/>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5542;p80">
              <a:extLst>
                <a:ext uri="{FF2B5EF4-FFF2-40B4-BE49-F238E27FC236}">
                  <a16:creationId xmlns:a16="http://schemas.microsoft.com/office/drawing/2014/main" xmlns="" id="{76114AC9-0C7C-8BAA-415C-E63828326C3C}"/>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5543;p80">
              <a:extLst>
                <a:ext uri="{FF2B5EF4-FFF2-40B4-BE49-F238E27FC236}">
                  <a16:creationId xmlns:a16="http://schemas.microsoft.com/office/drawing/2014/main" xmlns="" id="{B54CEE3D-E9B1-435D-306E-4DBC90856947}"/>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5544;p80">
              <a:extLst>
                <a:ext uri="{FF2B5EF4-FFF2-40B4-BE49-F238E27FC236}">
                  <a16:creationId xmlns:a16="http://schemas.microsoft.com/office/drawing/2014/main" xmlns="" id="{DD19E73D-D669-46B8-EF40-6501CBFD114F}"/>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5545;p80">
              <a:extLst>
                <a:ext uri="{FF2B5EF4-FFF2-40B4-BE49-F238E27FC236}">
                  <a16:creationId xmlns:a16="http://schemas.microsoft.com/office/drawing/2014/main" xmlns="" id="{B455109F-DDF0-3BCC-1F9C-5F49D3D32E8D}"/>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5546;p80">
              <a:extLst>
                <a:ext uri="{FF2B5EF4-FFF2-40B4-BE49-F238E27FC236}">
                  <a16:creationId xmlns:a16="http://schemas.microsoft.com/office/drawing/2014/main" xmlns="" id="{56389549-8154-0C96-996F-6F6182A14C09}"/>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5547;p80">
              <a:extLst>
                <a:ext uri="{FF2B5EF4-FFF2-40B4-BE49-F238E27FC236}">
                  <a16:creationId xmlns:a16="http://schemas.microsoft.com/office/drawing/2014/main" xmlns="" id="{A9E16D68-5CE2-9A30-C3C8-65649AC5D837}"/>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5548;p80">
              <a:extLst>
                <a:ext uri="{FF2B5EF4-FFF2-40B4-BE49-F238E27FC236}">
                  <a16:creationId xmlns:a16="http://schemas.microsoft.com/office/drawing/2014/main" xmlns="" id="{254946DF-8F7F-77A9-94E5-539E85943287}"/>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5549;p80">
              <a:extLst>
                <a:ext uri="{FF2B5EF4-FFF2-40B4-BE49-F238E27FC236}">
                  <a16:creationId xmlns:a16="http://schemas.microsoft.com/office/drawing/2014/main" xmlns="" id="{9053E8D6-E61E-8648-61B0-108B42C2E15B}"/>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5550;p80">
              <a:extLst>
                <a:ext uri="{FF2B5EF4-FFF2-40B4-BE49-F238E27FC236}">
                  <a16:creationId xmlns:a16="http://schemas.microsoft.com/office/drawing/2014/main" xmlns="" id="{0D475BED-1871-A4EC-715B-6DB80D51D1F0}"/>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5551;p80">
              <a:extLst>
                <a:ext uri="{FF2B5EF4-FFF2-40B4-BE49-F238E27FC236}">
                  <a16:creationId xmlns:a16="http://schemas.microsoft.com/office/drawing/2014/main" xmlns="" id="{1B2A9B7A-E657-54C9-0A65-8AC02459D16B}"/>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5552;p80">
              <a:extLst>
                <a:ext uri="{FF2B5EF4-FFF2-40B4-BE49-F238E27FC236}">
                  <a16:creationId xmlns:a16="http://schemas.microsoft.com/office/drawing/2014/main" xmlns="" id="{AF4BAC59-4221-489B-75EA-DEEAEF43BB0E}"/>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5553;p80">
              <a:extLst>
                <a:ext uri="{FF2B5EF4-FFF2-40B4-BE49-F238E27FC236}">
                  <a16:creationId xmlns:a16="http://schemas.microsoft.com/office/drawing/2014/main" xmlns="" id="{6AFC1D72-F82C-75D6-0E9D-ED7FB16243C3}"/>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5554;p80">
              <a:extLst>
                <a:ext uri="{FF2B5EF4-FFF2-40B4-BE49-F238E27FC236}">
                  <a16:creationId xmlns:a16="http://schemas.microsoft.com/office/drawing/2014/main" xmlns="" id="{5F90964C-87B5-AD95-1007-01079D6E3C5F}"/>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5555;p80">
              <a:extLst>
                <a:ext uri="{FF2B5EF4-FFF2-40B4-BE49-F238E27FC236}">
                  <a16:creationId xmlns:a16="http://schemas.microsoft.com/office/drawing/2014/main" xmlns="" id="{F598867C-1B67-A733-A0AB-9B927FD99240}"/>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5556;p80">
              <a:extLst>
                <a:ext uri="{FF2B5EF4-FFF2-40B4-BE49-F238E27FC236}">
                  <a16:creationId xmlns:a16="http://schemas.microsoft.com/office/drawing/2014/main" xmlns="" id="{4468BE32-ED4E-CE76-0E27-E38F7B41E2E8}"/>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5557;p80">
              <a:extLst>
                <a:ext uri="{FF2B5EF4-FFF2-40B4-BE49-F238E27FC236}">
                  <a16:creationId xmlns:a16="http://schemas.microsoft.com/office/drawing/2014/main" xmlns="" id="{D0D86FEB-9CBD-AEFB-81A1-D63EECABCE6E}"/>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5558;p80">
              <a:extLst>
                <a:ext uri="{FF2B5EF4-FFF2-40B4-BE49-F238E27FC236}">
                  <a16:creationId xmlns:a16="http://schemas.microsoft.com/office/drawing/2014/main" xmlns="" id="{93614395-2E13-2164-B795-BD8EA39D4024}"/>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5559;p80">
              <a:extLst>
                <a:ext uri="{FF2B5EF4-FFF2-40B4-BE49-F238E27FC236}">
                  <a16:creationId xmlns:a16="http://schemas.microsoft.com/office/drawing/2014/main" xmlns="" id="{82D12EF6-7D71-3600-F0C4-6E6C6BC50858}"/>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5560;p80">
              <a:extLst>
                <a:ext uri="{FF2B5EF4-FFF2-40B4-BE49-F238E27FC236}">
                  <a16:creationId xmlns:a16="http://schemas.microsoft.com/office/drawing/2014/main" xmlns="" id="{D2B5A77D-6016-4EFD-5263-B3C862B152EC}"/>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5561;p80">
              <a:extLst>
                <a:ext uri="{FF2B5EF4-FFF2-40B4-BE49-F238E27FC236}">
                  <a16:creationId xmlns:a16="http://schemas.microsoft.com/office/drawing/2014/main" xmlns="" id="{F792E694-56B2-AD6B-2764-87265254D6D3}"/>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5562;p80">
              <a:extLst>
                <a:ext uri="{FF2B5EF4-FFF2-40B4-BE49-F238E27FC236}">
                  <a16:creationId xmlns:a16="http://schemas.microsoft.com/office/drawing/2014/main" xmlns="" id="{81B519EF-774A-4C80-4F3B-1B2E5BDA84F3}"/>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5563;p80">
              <a:extLst>
                <a:ext uri="{FF2B5EF4-FFF2-40B4-BE49-F238E27FC236}">
                  <a16:creationId xmlns:a16="http://schemas.microsoft.com/office/drawing/2014/main" xmlns="" id="{231080C6-E687-53C3-1373-1A869E49AF26}"/>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5564;p80">
              <a:extLst>
                <a:ext uri="{FF2B5EF4-FFF2-40B4-BE49-F238E27FC236}">
                  <a16:creationId xmlns:a16="http://schemas.microsoft.com/office/drawing/2014/main" xmlns="" id="{FF5CBFB2-5A17-A6D8-D40C-C5B5EEABE0F2}"/>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5565;p80">
              <a:extLst>
                <a:ext uri="{FF2B5EF4-FFF2-40B4-BE49-F238E27FC236}">
                  <a16:creationId xmlns:a16="http://schemas.microsoft.com/office/drawing/2014/main" xmlns="" id="{BC3F906F-C27B-2201-EB88-5BED708252D6}"/>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5566;p80">
              <a:extLst>
                <a:ext uri="{FF2B5EF4-FFF2-40B4-BE49-F238E27FC236}">
                  <a16:creationId xmlns:a16="http://schemas.microsoft.com/office/drawing/2014/main" xmlns="" id="{D1AC03AB-9EBD-BE5D-0E63-8FBC9539CB7D}"/>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5567;p80">
              <a:extLst>
                <a:ext uri="{FF2B5EF4-FFF2-40B4-BE49-F238E27FC236}">
                  <a16:creationId xmlns:a16="http://schemas.microsoft.com/office/drawing/2014/main" xmlns="" id="{D3C5B290-52A1-A06D-D8A9-7F74C9FECC38}"/>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5568;p80">
              <a:extLst>
                <a:ext uri="{FF2B5EF4-FFF2-40B4-BE49-F238E27FC236}">
                  <a16:creationId xmlns:a16="http://schemas.microsoft.com/office/drawing/2014/main" xmlns="" id="{EB04BACC-A0BE-244D-83DB-EDD712F5E8C3}"/>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5569;p80">
              <a:extLst>
                <a:ext uri="{FF2B5EF4-FFF2-40B4-BE49-F238E27FC236}">
                  <a16:creationId xmlns:a16="http://schemas.microsoft.com/office/drawing/2014/main" xmlns="" id="{B8E48575-DBA1-2BF7-BEA8-B7ACB040B708}"/>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5570;p80">
              <a:extLst>
                <a:ext uri="{FF2B5EF4-FFF2-40B4-BE49-F238E27FC236}">
                  <a16:creationId xmlns:a16="http://schemas.microsoft.com/office/drawing/2014/main" xmlns="" id="{A5A31CB4-8CD2-9F8C-7727-D86DABF85AB6}"/>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5571;p80">
              <a:extLst>
                <a:ext uri="{FF2B5EF4-FFF2-40B4-BE49-F238E27FC236}">
                  <a16:creationId xmlns:a16="http://schemas.microsoft.com/office/drawing/2014/main" xmlns="" id="{6CD2B5EC-D3E3-47B0-B168-C374609A1D43}"/>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5572;p80">
              <a:extLst>
                <a:ext uri="{FF2B5EF4-FFF2-40B4-BE49-F238E27FC236}">
                  <a16:creationId xmlns:a16="http://schemas.microsoft.com/office/drawing/2014/main" xmlns="" id="{2CD7EBF1-7071-B85C-45A2-19FAFD59EC3A}"/>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5573;p80">
              <a:extLst>
                <a:ext uri="{FF2B5EF4-FFF2-40B4-BE49-F238E27FC236}">
                  <a16:creationId xmlns:a16="http://schemas.microsoft.com/office/drawing/2014/main" xmlns="" id="{8156A7BA-645F-AA8F-05EF-A91927E19431}"/>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5574;p80">
              <a:extLst>
                <a:ext uri="{FF2B5EF4-FFF2-40B4-BE49-F238E27FC236}">
                  <a16:creationId xmlns:a16="http://schemas.microsoft.com/office/drawing/2014/main" xmlns="" id="{5631DCB6-1C14-0539-998D-397EC9E5C14E}"/>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5575;p80">
              <a:extLst>
                <a:ext uri="{FF2B5EF4-FFF2-40B4-BE49-F238E27FC236}">
                  <a16:creationId xmlns:a16="http://schemas.microsoft.com/office/drawing/2014/main" xmlns="" id="{43541FA4-4310-6E7B-2AD6-2E11D323BF64}"/>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5576;p80">
              <a:extLst>
                <a:ext uri="{FF2B5EF4-FFF2-40B4-BE49-F238E27FC236}">
                  <a16:creationId xmlns:a16="http://schemas.microsoft.com/office/drawing/2014/main" xmlns="" id="{E37B895F-4130-3F10-CEE1-45D7AC0CAA58}"/>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5577;p80">
              <a:extLst>
                <a:ext uri="{FF2B5EF4-FFF2-40B4-BE49-F238E27FC236}">
                  <a16:creationId xmlns:a16="http://schemas.microsoft.com/office/drawing/2014/main" xmlns="" id="{2BFD930D-14B6-AFC4-8281-BD3C437B6CED}"/>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5578;p80">
              <a:extLst>
                <a:ext uri="{FF2B5EF4-FFF2-40B4-BE49-F238E27FC236}">
                  <a16:creationId xmlns:a16="http://schemas.microsoft.com/office/drawing/2014/main" xmlns="" id="{953FBA8E-9DFA-55A0-D6B9-63649475CCFA}"/>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5579;p80">
              <a:extLst>
                <a:ext uri="{FF2B5EF4-FFF2-40B4-BE49-F238E27FC236}">
                  <a16:creationId xmlns:a16="http://schemas.microsoft.com/office/drawing/2014/main" xmlns="" id="{7875CCBE-006A-00ED-4648-81807821588D}"/>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5580;p80">
              <a:extLst>
                <a:ext uri="{FF2B5EF4-FFF2-40B4-BE49-F238E27FC236}">
                  <a16:creationId xmlns:a16="http://schemas.microsoft.com/office/drawing/2014/main" xmlns="" id="{9FF133AA-5C29-7DC6-CD54-3BCDDC008B54}"/>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5581;p80">
              <a:extLst>
                <a:ext uri="{FF2B5EF4-FFF2-40B4-BE49-F238E27FC236}">
                  <a16:creationId xmlns:a16="http://schemas.microsoft.com/office/drawing/2014/main" xmlns="" id="{C56FCFD8-40B8-A507-6C8B-AFDE7C613D62}"/>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5582;p80">
              <a:extLst>
                <a:ext uri="{FF2B5EF4-FFF2-40B4-BE49-F238E27FC236}">
                  <a16:creationId xmlns:a16="http://schemas.microsoft.com/office/drawing/2014/main" xmlns="" id="{41AFD8D2-D589-4AE0-D3F6-7D6964C7F38D}"/>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5583;p80">
              <a:extLst>
                <a:ext uri="{FF2B5EF4-FFF2-40B4-BE49-F238E27FC236}">
                  <a16:creationId xmlns:a16="http://schemas.microsoft.com/office/drawing/2014/main" xmlns="" id="{D2E14C68-0478-A54D-DBD4-6F5BAC073F31}"/>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5584;p80">
              <a:extLst>
                <a:ext uri="{FF2B5EF4-FFF2-40B4-BE49-F238E27FC236}">
                  <a16:creationId xmlns:a16="http://schemas.microsoft.com/office/drawing/2014/main" xmlns="" id="{BDEFD7FE-8512-BAA7-0756-676308668074}"/>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5585;p80">
              <a:extLst>
                <a:ext uri="{FF2B5EF4-FFF2-40B4-BE49-F238E27FC236}">
                  <a16:creationId xmlns:a16="http://schemas.microsoft.com/office/drawing/2014/main" xmlns="" id="{23757CF7-BB41-5E0E-FC93-C66BAD9FBA96}"/>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5586;p80">
              <a:extLst>
                <a:ext uri="{FF2B5EF4-FFF2-40B4-BE49-F238E27FC236}">
                  <a16:creationId xmlns:a16="http://schemas.microsoft.com/office/drawing/2014/main" xmlns="" id="{C60495BB-1475-61DF-AAC5-2808467878C7}"/>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5587;p80">
              <a:extLst>
                <a:ext uri="{FF2B5EF4-FFF2-40B4-BE49-F238E27FC236}">
                  <a16:creationId xmlns:a16="http://schemas.microsoft.com/office/drawing/2014/main" xmlns="" id="{E1A34AC5-E81D-ABA0-6756-D5C1CA70A5E5}"/>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5588;p80">
              <a:extLst>
                <a:ext uri="{FF2B5EF4-FFF2-40B4-BE49-F238E27FC236}">
                  <a16:creationId xmlns:a16="http://schemas.microsoft.com/office/drawing/2014/main" xmlns="" id="{55B09BD3-9DDF-D517-AA3D-2C6E5DF2CC1F}"/>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5589;p80">
              <a:extLst>
                <a:ext uri="{FF2B5EF4-FFF2-40B4-BE49-F238E27FC236}">
                  <a16:creationId xmlns:a16="http://schemas.microsoft.com/office/drawing/2014/main" xmlns="" id="{42881A06-AB1D-1061-F397-ED26D2A5A621}"/>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5590;p80">
              <a:extLst>
                <a:ext uri="{FF2B5EF4-FFF2-40B4-BE49-F238E27FC236}">
                  <a16:creationId xmlns:a16="http://schemas.microsoft.com/office/drawing/2014/main" xmlns="" id="{9EEC15C9-04C5-E39B-2123-99B67FF1A39A}"/>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5591;p80">
              <a:extLst>
                <a:ext uri="{FF2B5EF4-FFF2-40B4-BE49-F238E27FC236}">
                  <a16:creationId xmlns:a16="http://schemas.microsoft.com/office/drawing/2014/main" xmlns="" id="{3D5209C5-BD17-8FB2-2961-38F30587ACC6}"/>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5592;p80">
              <a:extLst>
                <a:ext uri="{FF2B5EF4-FFF2-40B4-BE49-F238E27FC236}">
                  <a16:creationId xmlns:a16="http://schemas.microsoft.com/office/drawing/2014/main" xmlns="" id="{D3931ECB-7A84-8820-9BDA-8D7D4C969AF1}"/>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5593;p80">
              <a:extLst>
                <a:ext uri="{FF2B5EF4-FFF2-40B4-BE49-F238E27FC236}">
                  <a16:creationId xmlns:a16="http://schemas.microsoft.com/office/drawing/2014/main" xmlns="" id="{730F1316-688C-8D80-7B4F-898051F07045}"/>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5594;p80">
              <a:extLst>
                <a:ext uri="{FF2B5EF4-FFF2-40B4-BE49-F238E27FC236}">
                  <a16:creationId xmlns:a16="http://schemas.microsoft.com/office/drawing/2014/main" xmlns="" id="{AC9C8D86-563D-8C06-0F9B-F59B73433260}"/>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5595;p80">
              <a:extLst>
                <a:ext uri="{FF2B5EF4-FFF2-40B4-BE49-F238E27FC236}">
                  <a16:creationId xmlns:a16="http://schemas.microsoft.com/office/drawing/2014/main" xmlns="" id="{6C2B4F8B-82B9-A93B-9151-A76D9679FDBF}"/>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5596;p80">
              <a:extLst>
                <a:ext uri="{FF2B5EF4-FFF2-40B4-BE49-F238E27FC236}">
                  <a16:creationId xmlns:a16="http://schemas.microsoft.com/office/drawing/2014/main" xmlns="" id="{1ABE2A83-C77D-5ECF-6BD4-51DABD646905}"/>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5597;p80">
              <a:extLst>
                <a:ext uri="{FF2B5EF4-FFF2-40B4-BE49-F238E27FC236}">
                  <a16:creationId xmlns:a16="http://schemas.microsoft.com/office/drawing/2014/main" xmlns="" id="{F6CBAC44-BA88-6B73-9394-0C796E7FA4A4}"/>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5598;p80">
              <a:extLst>
                <a:ext uri="{FF2B5EF4-FFF2-40B4-BE49-F238E27FC236}">
                  <a16:creationId xmlns:a16="http://schemas.microsoft.com/office/drawing/2014/main" xmlns="" id="{2E5EFF04-3EB1-8EE1-17FA-020497CC159E}"/>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5599;p80">
              <a:extLst>
                <a:ext uri="{FF2B5EF4-FFF2-40B4-BE49-F238E27FC236}">
                  <a16:creationId xmlns:a16="http://schemas.microsoft.com/office/drawing/2014/main" xmlns="" id="{813805BD-1069-CA5C-D3C5-5944C271EB57}"/>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5600;p80">
              <a:extLst>
                <a:ext uri="{FF2B5EF4-FFF2-40B4-BE49-F238E27FC236}">
                  <a16:creationId xmlns:a16="http://schemas.microsoft.com/office/drawing/2014/main" xmlns="" id="{4BBDC418-A759-65F0-DEFC-1074F87E4958}"/>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5601;p80">
              <a:extLst>
                <a:ext uri="{FF2B5EF4-FFF2-40B4-BE49-F238E27FC236}">
                  <a16:creationId xmlns:a16="http://schemas.microsoft.com/office/drawing/2014/main" xmlns="" id="{C38A7E57-4D47-B21B-8152-8E42EA797307}"/>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5602;p80">
              <a:extLst>
                <a:ext uri="{FF2B5EF4-FFF2-40B4-BE49-F238E27FC236}">
                  <a16:creationId xmlns:a16="http://schemas.microsoft.com/office/drawing/2014/main" xmlns="" id="{364F19B9-247B-9039-CF5A-1E8073EA3FD7}"/>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5603;p80">
              <a:extLst>
                <a:ext uri="{FF2B5EF4-FFF2-40B4-BE49-F238E27FC236}">
                  <a16:creationId xmlns:a16="http://schemas.microsoft.com/office/drawing/2014/main" xmlns="" id="{B0FD9D6A-B9A1-6D61-8B39-98881A81F15C}"/>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solidFill>
                <a:srgbClr val="2012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84041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toon of a factory&#10;&#10;Description automatically generated">
            <a:extLst>
              <a:ext uri="{FF2B5EF4-FFF2-40B4-BE49-F238E27FC236}">
                <a16:creationId xmlns:a16="http://schemas.microsoft.com/office/drawing/2014/main" xmlns="" id="{CA0CEEF3-CF63-A5B0-67BC-B0F9A1CFCC9F}"/>
              </a:ext>
            </a:extLst>
          </p:cNvPr>
          <p:cNvPicPr>
            <a:picLocks noChangeAspect="1"/>
          </p:cNvPicPr>
          <p:nvPr/>
        </p:nvPicPr>
        <p:blipFill rotWithShape="1">
          <a:blip r:embed="rId3"/>
          <a:srcRect l="6941" r="-1" b="-1"/>
          <a:stretch/>
        </p:blipFill>
        <p:spPr>
          <a:xfrm>
            <a:off x="2431567" y="0"/>
            <a:ext cx="9757383" cy="6858000"/>
          </a:xfrm>
          <a:prstGeom prst="rect">
            <a:avLst/>
          </a:prstGeom>
        </p:spPr>
      </p:pic>
      <p:sp>
        <p:nvSpPr>
          <p:cNvPr id="12" name="Rectangle 11">
            <a:extLst>
              <a:ext uri="{FF2B5EF4-FFF2-40B4-BE49-F238E27FC236}">
                <a16:creationId xmlns:a16="http://schemas.microsoft.com/office/drawing/2014/main" xmlns=""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F420C16B-8850-259B-021D-DBD5E831A6F4}"/>
              </a:ext>
            </a:extLst>
          </p:cNvPr>
          <p:cNvSpPr txBox="1"/>
          <p:nvPr/>
        </p:nvSpPr>
        <p:spPr>
          <a:xfrm>
            <a:off x="952228" y="743447"/>
            <a:ext cx="3973385" cy="3692028"/>
          </a:xfrm>
          <a:prstGeom prst="rect">
            <a:avLst/>
          </a:prstGeom>
          <a:noFill/>
        </p:spPr>
        <p:txBody>
          <a:bodyPr vert="horz" lIns="91440" tIns="45720" rIns="91440" bIns="45720" rtlCol="0" anchor="b">
            <a:normAutofit/>
          </a:bodyPr>
          <a:lstStyle/>
          <a:p>
            <a:pPr algn="ctr">
              <a:lnSpc>
                <a:spcPct val="200000"/>
              </a:lnSpc>
              <a:spcBef>
                <a:spcPct val="0"/>
              </a:spcBef>
              <a:spcAft>
                <a:spcPts val="1200"/>
              </a:spcAft>
            </a:pPr>
            <a:r>
              <a:rPr lang="en-US" sz="3600" b="1" dirty="0">
                <a:ln/>
                <a:solidFill>
                  <a:srgbClr val="20124D"/>
                </a:solidFill>
                <a:effectLst>
                  <a:outerShdw blurRad="38100" dist="25400" dir="5400000" algn="ctr" rotWithShape="0">
                    <a:srgbClr val="6E747A">
                      <a:alpha val="43000"/>
                    </a:srgbClr>
                  </a:outerShdw>
                </a:effectLst>
                <a:latin typeface="Myriad Pro" panose="020B0503030403020204" pitchFamily="34" charset="0"/>
                <a:ea typeface="Roboto Condensed" pitchFamily="2" charset="0"/>
                <a:cs typeface="Arial" panose="020B0604020202020204" pitchFamily="34" charset="0"/>
                <a:sym typeface="Days One"/>
              </a:rPr>
              <a:t>BUSINESS PLAN </a:t>
            </a:r>
          </a:p>
          <a:p>
            <a:pPr algn="ctr">
              <a:lnSpc>
                <a:spcPct val="200000"/>
              </a:lnSpc>
              <a:spcBef>
                <a:spcPct val="0"/>
              </a:spcBef>
              <a:spcAft>
                <a:spcPts val="1200"/>
              </a:spcAft>
            </a:pPr>
            <a:r>
              <a:rPr lang="en-US" sz="3600" b="1" dirty="0">
                <a:ln/>
                <a:solidFill>
                  <a:srgbClr val="20124D"/>
                </a:solidFill>
                <a:effectLst>
                  <a:outerShdw blurRad="38100" dist="25400" dir="5400000" algn="ctr" rotWithShape="0">
                    <a:srgbClr val="6E747A">
                      <a:alpha val="43000"/>
                    </a:srgbClr>
                  </a:outerShdw>
                </a:effectLst>
                <a:latin typeface="Myriad Pro" panose="020B0503030403020204" pitchFamily="34" charset="0"/>
                <a:ea typeface="Roboto Condensed" pitchFamily="2" charset="0"/>
                <a:cs typeface="Arial" panose="020B0604020202020204" pitchFamily="34" charset="0"/>
                <a:sym typeface="Days One"/>
              </a:rPr>
              <a:t>IN DEC 2023</a:t>
            </a:r>
          </a:p>
        </p:txBody>
      </p:sp>
      <p:sp>
        <p:nvSpPr>
          <p:cNvPr id="2" name="Slide Number Placeholder 1">
            <a:extLst>
              <a:ext uri="{FF2B5EF4-FFF2-40B4-BE49-F238E27FC236}">
                <a16:creationId xmlns:a16="http://schemas.microsoft.com/office/drawing/2014/main" xmlns="" id="{1E8368CF-9318-9A85-EF00-0E02ED438118}"/>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defRPr/>
            </a:pPr>
            <a:fld id="{6691C6DD-AC59-114A-9735-1CBDE1A286EE}" type="slidenum">
              <a:rPr lang="en-US" sz="1200">
                <a:ln>
                  <a:noFill/>
                </a:ln>
                <a:solidFill>
                  <a:srgbClr val="FFFFFF"/>
                </a:solidFill>
                <a:effectLst/>
                <a:latin typeface="Calibri" panose="020F0502020204030204"/>
                <a:ea typeface="+mn-ea"/>
                <a:cs typeface="+mn-cs"/>
              </a:rPr>
              <a:pPr>
                <a:spcAft>
                  <a:spcPts val="600"/>
                </a:spcAft>
                <a:defRPr/>
              </a:pPr>
              <a:t>5</a:t>
            </a:fld>
            <a:endParaRPr lang="en-US" sz="1200">
              <a:ln>
                <a:noFill/>
              </a:ln>
              <a:solidFill>
                <a:srgbClr val="FFFFFF"/>
              </a:solidFill>
              <a:effectLst/>
              <a:latin typeface="Calibri" panose="020F0502020204030204"/>
              <a:ea typeface="+mn-ea"/>
              <a:cs typeface="+mn-cs"/>
            </a:endParaRPr>
          </a:p>
        </p:txBody>
      </p:sp>
      <p:pic>
        <p:nvPicPr>
          <p:cNvPr id="6" name="Picture 2">
            <a:extLst>
              <a:ext uri="{FF2B5EF4-FFF2-40B4-BE49-F238E27FC236}">
                <a16:creationId xmlns:a16="http://schemas.microsoft.com/office/drawing/2014/main" xmlns="" id="{CA3C5AE0-21E8-8DAB-FEC1-6A14A38B5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2296" y="-123889"/>
            <a:ext cx="1209675"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2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E3129E4-86CA-DE94-C824-F9D8EE686EEE}"/>
              </a:ext>
            </a:extLst>
          </p:cNvPr>
          <p:cNvSpPr/>
          <p:nvPr/>
        </p:nvSpPr>
        <p:spPr>
          <a:xfrm>
            <a:off x="-2473377" y="194440"/>
            <a:ext cx="734518" cy="576919"/>
          </a:xfrm>
          <a:prstGeom prst="rect">
            <a:avLst/>
          </a:prstGeom>
          <a:solidFill>
            <a:srgbClr val="0A4E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3D81E8A-DD6E-EA8D-99BF-FE12AC6F1F25}"/>
              </a:ext>
            </a:extLst>
          </p:cNvPr>
          <p:cNvSpPr/>
          <p:nvPr/>
        </p:nvSpPr>
        <p:spPr>
          <a:xfrm>
            <a:off x="-2473377" y="1046427"/>
            <a:ext cx="734518" cy="576919"/>
          </a:xfrm>
          <a:prstGeom prst="rect">
            <a:avLst/>
          </a:prstGeom>
          <a:solidFill>
            <a:srgbClr val="0886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3528219-D18D-FC91-71D5-3C72AF7996F7}"/>
              </a:ext>
            </a:extLst>
          </p:cNvPr>
          <p:cNvSpPr/>
          <p:nvPr/>
        </p:nvSpPr>
        <p:spPr>
          <a:xfrm>
            <a:off x="-2473377" y="1898414"/>
            <a:ext cx="734518" cy="576919"/>
          </a:xfrm>
          <a:prstGeom prst="rect">
            <a:avLst/>
          </a:prstGeom>
          <a:solidFill>
            <a:srgbClr val="8DD8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5526B6F-3669-14B6-931D-30244C4121F0}"/>
              </a:ext>
            </a:extLst>
          </p:cNvPr>
          <p:cNvSpPr/>
          <p:nvPr/>
        </p:nvSpPr>
        <p:spPr>
          <a:xfrm>
            <a:off x="-1634060" y="194440"/>
            <a:ext cx="734518" cy="576919"/>
          </a:xfrm>
          <a:prstGeom prst="rect">
            <a:avLst/>
          </a:prstGeom>
          <a:solidFill>
            <a:srgbClr val="F78F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2DD2319-FF2C-E59D-5349-C62F29F83E04}"/>
              </a:ext>
            </a:extLst>
          </p:cNvPr>
          <p:cNvSpPr/>
          <p:nvPr/>
        </p:nvSpPr>
        <p:spPr>
          <a:xfrm>
            <a:off x="-1621090" y="1053288"/>
            <a:ext cx="734518" cy="576919"/>
          </a:xfrm>
          <a:prstGeom prst="rect">
            <a:avLst/>
          </a:prstGeom>
          <a:solidFill>
            <a:srgbClr val="FFC3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300DC16-AB0E-1DB7-DE9D-D4957460AE70}"/>
              </a:ext>
            </a:extLst>
          </p:cNvPr>
          <p:cNvSpPr/>
          <p:nvPr/>
        </p:nvSpPr>
        <p:spPr>
          <a:xfrm>
            <a:off x="-1618487" y="1912136"/>
            <a:ext cx="734518" cy="576919"/>
          </a:xfrm>
          <a:prstGeom prst="rect">
            <a:avLst/>
          </a:prstGeom>
          <a:solidFill>
            <a:srgbClr val="FFF5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29C964F6-3A04-34EB-0DAF-1D46C9C7078C}"/>
              </a:ext>
            </a:extLst>
          </p:cNvPr>
          <p:cNvSpPr/>
          <p:nvPr/>
        </p:nvSpPr>
        <p:spPr>
          <a:xfrm>
            <a:off x="-1618487" y="2708064"/>
            <a:ext cx="734518" cy="576919"/>
          </a:xfrm>
          <a:prstGeom prst="rect">
            <a:avLst/>
          </a:prstGeom>
          <a:solidFill>
            <a:srgbClr val="BB3B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C119F1B-EB85-29C0-C4B0-47EC4F587E3D}"/>
              </a:ext>
            </a:extLst>
          </p:cNvPr>
          <p:cNvSpPr/>
          <p:nvPr/>
        </p:nvSpPr>
        <p:spPr>
          <a:xfrm>
            <a:off x="-2445603" y="2708063"/>
            <a:ext cx="734518" cy="576919"/>
          </a:xfrm>
          <a:prstGeom prst="rect">
            <a:avLst/>
          </a:prstGeom>
          <a:solidFill>
            <a:srgbClr val="3662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042FE774-0922-E205-7652-F16B76CD8A2C}"/>
              </a:ext>
            </a:extLst>
          </p:cNvPr>
          <p:cNvSpPr txBox="1"/>
          <p:nvPr/>
        </p:nvSpPr>
        <p:spPr>
          <a:xfrm>
            <a:off x="254396" y="722853"/>
            <a:ext cx="5577303" cy="830997"/>
          </a:xfrm>
          <a:prstGeom prst="rect">
            <a:avLst/>
          </a:prstGeom>
          <a:noFill/>
        </p:spPr>
        <p:txBody>
          <a:bodyPr wrap="square" rtlCol="0">
            <a:spAutoFit/>
          </a:bodyPr>
          <a:lstStyle/>
          <a:p>
            <a:pPr algn="just"/>
            <a:r>
              <a:rPr lang="en-US" sz="1600" b="1" dirty="0">
                <a:solidFill>
                  <a:srgbClr val="20124D"/>
                </a:solidFill>
                <a:latin typeface="Arial" panose="020B0604020202020204" pitchFamily="34" charset="0"/>
                <a:cs typeface="Arial" panose="020B0604020202020204" pitchFamily="34" charset="0"/>
              </a:rPr>
              <a:t>Continue to safely, stably and efficiently operate power plants. According to the business plan in 2023, the expected electricity output and revenue is as follows:</a:t>
            </a:r>
          </a:p>
        </p:txBody>
      </p:sp>
      <p:sp>
        <p:nvSpPr>
          <p:cNvPr id="30" name="Double Bracket 29">
            <a:extLst>
              <a:ext uri="{FF2B5EF4-FFF2-40B4-BE49-F238E27FC236}">
                <a16:creationId xmlns:a16="http://schemas.microsoft.com/office/drawing/2014/main" xmlns="" id="{42801AC6-A6E3-26E6-B90E-02C1832F0A80}"/>
              </a:ext>
            </a:extLst>
          </p:cNvPr>
          <p:cNvSpPr/>
          <p:nvPr/>
        </p:nvSpPr>
        <p:spPr>
          <a:xfrm>
            <a:off x="6908172" y="1763292"/>
            <a:ext cx="2336533" cy="1791437"/>
          </a:xfrm>
          <a:prstGeom prst="bracketPair">
            <a:avLst/>
          </a:pr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000"/>
          </a:p>
        </p:txBody>
      </p:sp>
      <p:graphicFrame>
        <p:nvGraphicFramePr>
          <p:cNvPr id="26" name="Table 25">
            <a:extLst>
              <a:ext uri="{FF2B5EF4-FFF2-40B4-BE49-F238E27FC236}">
                <a16:creationId xmlns:a16="http://schemas.microsoft.com/office/drawing/2014/main" xmlns="" id="{2CE3CBCF-8F1F-D5BA-AF0C-B43C616B4176}"/>
              </a:ext>
            </a:extLst>
          </p:cNvPr>
          <p:cNvGraphicFramePr>
            <a:graphicFrameLocks noGrp="1"/>
          </p:cNvGraphicFramePr>
          <p:nvPr>
            <p:extLst>
              <p:ext uri="{D42A27DB-BD31-4B8C-83A1-F6EECF244321}">
                <p14:modId xmlns:p14="http://schemas.microsoft.com/office/powerpoint/2010/main" val="3304494576"/>
              </p:ext>
            </p:extLst>
          </p:nvPr>
        </p:nvGraphicFramePr>
        <p:xfrm>
          <a:off x="349569" y="1562416"/>
          <a:ext cx="5574420" cy="3794760"/>
        </p:xfrm>
        <a:graphic>
          <a:graphicData uri="http://schemas.openxmlformats.org/drawingml/2006/table">
            <a:tbl>
              <a:tblPr>
                <a:tableStyleId>{5FD0F851-EC5A-4D38-B0AD-8093EC10F338}</a:tableStyleId>
              </a:tblPr>
              <a:tblGrid>
                <a:gridCol w="390659">
                  <a:extLst>
                    <a:ext uri="{9D8B030D-6E8A-4147-A177-3AD203B41FA5}">
                      <a16:colId xmlns:a16="http://schemas.microsoft.com/office/drawing/2014/main" xmlns="" val="2970003537"/>
                    </a:ext>
                  </a:extLst>
                </a:gridCol>
                <a:gridCol w="2396551">
                  <a:extLst>
                    <a:ext uri="{9D8B030D-6E8A-4147-A177-3AD203B41FA5}">
                      <a16:colId xmlns:a16="http://schemas.microsoft.com/office/drawing/2014/main" xmlns="" val="3896039971"/>
                    </a:ext>
                  </a:extLst>
                </a:gridCol>
                <a:gridCol w="1393605">
                  <a:extLst>
                    <a:ext uri="{9D8B030D-6E8A-4147-A177-3AD203B41FA5}">
                      <a16:colId xmlns:a16="http://schemas.microsoft.com/office/drawing/2014/main" xmlns="" val="1182594527"/>
                    </a:ext>
                  </a:extLst>
                </a:gridCol>
                <a:gridCol w="1393605">
                  <a:extLst>
                    <a:ext uri="{9D8B030D-6E8A-4147-A177-3AD203B41FA5}">
                      <a16:colId xmlns:a16="http://schemas.microsoft.com/office/drawing/2014/main" xmlns="" val="2737520084"/>
                    </a:ext>
                  </a:extLst>
                </a:gridCol>
              </a:tblGrid>
              <a:tr h="370840">
                <a:tc rowSpan="2">
                  <a:txBody>
                    <a:bodyPr/>
                    <a:lstStyle/>
                    <a:p>
                      <a:pPr algn="ctr"/>
                      <a:r>
                        <a:rPr lang="en-US" sz="1200" b="1" dirty="0">
                          <a:solidFill>
                            <a:srgbClr val="20124D"/>
                          </a:solidFill>
                          <a:latin typeface="Arial" panose="020B0604020202020204" pitchFamily="34" charset="0"/>
                          <a:cs typeface="Arial" panose="020B0604020202020204" pitchFamily="34" charset="0"/>
                        </a:rPr>
                        <a:t>No</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200" b="1" dirty="0">
                          <a:solidFill>
                            <a:srgbClr val="20124D"/>
                          </a:solidFill>
                          <a:latin typeface="Arial" panose="020B0604020202020204" pitchFamily="34" charset="0"/>
                          <a:cs typeface="Arial" panose="020B0604020202020204" pitchFamily="34" charset="0"/>
                        </a:rPr>
                        <a:t>Items</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dirty="0">
                          <a:solidFill>
                            <a:srgbClr val="20124D"/>
                          </a:solidFill>
                          <a:latin typeface="Arial" panose="020B0604020202020204" pitchFamily="34" charset="0"/>
                          <a:cs typeface="Arial" panose="020B0604020202020204" pitchFamily="34" charset="0"/>
                        </a:rPr>
                        <a:t>Plan</a:t>
                      </a:r>
                    </a:p>
                  </a:txBody>
                  <a:tcPr anchor="ctr">
                    <a:lnT w="12700" cap="flat" cmpd="sng" algn="ctr">
                      <a:noFill/>
                      <a:prstDash val="solid"/>
                      <a:round/>
                      <a:headEnd type="none" w="med" len="med"/>
                      <a:tailEnd type="none" w="med" len="med"/>
                    </a:lnT>
                    <a:noFill/>
                  </a:tcPr>
                </a:tc>
                <a:tc hMerge="1">
                  <a:txBody>
                    <a:bodyPr/>
                    <a:lstStyle/>
                    <a:p>
                      <a:endParaRPr lang="en-US" dirty="0"/>
                    </a:p>
                  </a:txBody>
                  <a:tcPr/>
                </a:tc>
                <a:extLst>
                  <a:ext uri="{0D108BD9-81ED-4DB2-BD59-A6C34878D82A}">
                    <a16:rowId xmlns:a16="http://schemas.microsoft.com/office/drawing/2014/main" xmlns="" val="3808313710"/>
                  </a:ext>
                </a:extLst>
              </a:tr>
              <a:tr h="37084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20124D"/>
                          </a:solidFill>
                          <a:latin typeface="Arial" panose="020B0604020202020204" pitchFamily="34" charset="0"/>
                          <a:cs typeface="Arial" panose="020B0604020202020204" pitchFamily="34" charset="0"/>
                        </a:rPr>
                        <a:t>Output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20124D"/>
                          </a:solidFill>
                          <a:latin typeface="Arial" panose="020B0604020202020204" pitchFamily="34" charset="0"/>
                          <a:cs typeface="Arial" panose="020B0604020202020204" pitchFamily="34" charset="0"/>
                        </a:rPr>
                        <a:t> (Mill  kWh)</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b="1" dirty="0">
                          <a:solidFill>
                            <a:srgbClr val="20124D"/>
                          </a:solidFill>
                          <a:latin typeface="Arial" panose="020B0604020202020204" pitchFamily="34" charset="0"/>
                          <a:cs typeface="Arial" panose="020B0604020202020204" pitchFamily="34" charset="0"/>
                        </a:rPr>
                        <a:t>Revenue </a:t>
                      </a:r>
                    </a:p>
                    <a:p>
                      <a:pPr algn="ctr"/>
                      <a:r>
                        <a:rPr lang="en-US" sz="1200" b="1" dirty="0">
                          <a:solidFill>
                            <a:srgbClr val="20124D"/>
                          </a:solidFill>
                          <a:latin typeface="Arial" panose="020B0604020202020204" pitchFamily="34" charset="0"/>
                          <a:cs typeface="Arial" panose="020B0604020202020204" pitchFamily="34" charset="0"/>
                        </a:rPr>
                        <a:t>(Bill VND)</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4281352"/>
                  </a:ext>
                </a:extLst>
              </a:tr>
              <a:tr h="370840">
                <a:tc>
                  <a:txBody>
                    <a:bodyPr/>
                    <a:lstStyle/>
                    <a:p>
                      <a:pPr algn="ctr"/>
                      <a:r>
                        <a:rPr lang="en-US" sz="1200" b="0" dirty="0">
                          <a:solidFill>
                            <a:srgbClr val="20124D"/>
                          </a:solidFill>
                          <a:latin typeface="Arial" panose="020B0604020202020204" pitchFamily="34" charset="0"/>
                          <a:cs typeface="Arial" panose="020B0604020202020204" pitchFamily="34" charset="0"/>
                        </a:rPr>
                        <a:t>1</a:t>
                      </a:r>
                    </a:p>
                  </a:txBody>
                  <a:tcPr anchor="ctr">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ts val="1200"/>
                        </a:lnSpc>
                      </a:pPr>
                      <a:r>
                        <a:rPr lang="en-US" sz="1200" b="1" kern="1200" dirty="0">
                          <a:solidFill>
                            <a:srgbClr val="20124D"/>
                          </a:solidFill>
                          <a:latin typeface="Arial" panose="020B0604020202020204" pitchFamily="34" charset="0"/>
                          <a:ea typeface="+mn-ea"/>
                          <a:cs typeface="Arial" panose="020B0604020202020204" pitchFamily="34" charset="0"/>
                        </a:rPr>
                        <a:t>Ca Mau 1&amp;2 TPP</a:t>
                      </a: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595.2</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1,075</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4259413343"/>
                  </a:ext>
                </a:extLst>
              </a:tr>
              <a:tr h="370840">
                <a:tc>
                  <a:txBody>
                    <a:bodyPr/>
                    <a:lstStyle/>
                    <a:p>
                      <a:pPr algn="ctr"/>
                      <a:r>
                        <a:rPr lang="en-US" sz="1200" b="0" dirty="0">
                          <a:solidFill>
                            <a:srgbClr val="20124D"/>
                          </a:solidFill>
                          <a:latin typeface="Arial" panose="020B0604020202020204" pitchFamily="34" charset="0"/>
                          <a:cs typeface="Arial" panose="020B0604020202020204" pitchFamily="34" charset="0"/>
                        </a:rPr>
                        <a:t>2</a:t>
                      </a:r>
                    </a:p>
                  </a:txBody>
                  <a:tcPr anchor="ctr">
                    <a:noFill/>
                  </a:tcPr>
                </a:tc>
                <a:tc>
                  <a:txBody>
                    <a:bodyPr/>
                    <a:lstStyle/>
                    <a:p>
                      <a:pPr marL="0" algn="ctr" defTabSz="914400" rtl="0" eaLnBrk="1" latinLnBrk="0" hangingPunct="1">
                        <a:lnSpc>
                          <a:spcPts val="1200"/>
                        </a:lnSpc>
                      </a:pPr>
                      <a:r>
                        <a:rPr lang="en-US" sz="1200" b="1" kern="1200" dirty="0">
                          <a:solidFill>
                            <a:srgbClr val="20124D"/>
                          </a:solidFill>
                          <a:latin typeface="Arial" panose="020B0604020202020204" pitchFamily="34" charset="0"/>
                          <a:ea typeface="+mn-ea"/>
                          <a:cs typeface="Arial" panose="020B0604020202020204" pitchFamily="34" charset="0"/>
                        </a:rPr>
                        <a:t>Nhon Trach 1 TPP</a:t>
                      </a:r>
                    </a:p>
                  </a:txBody>
                  <a:tcPr marL="68580" marR="68580" marT="0" marB="0" anchor="ctr">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263.4</a:t>
                      </a:r>
                    </a:p>
                  </a:txBody>
                  <a:tcPr anchor="ctr">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535.9</a:t>
                      </a:r>
                    </a:p>
                  </a:txBody>
                  <a:tcPr anchor="ctr">
                    <a:noFill/>
                  </a:tcPr>
                </a:tc>
                <a:extLst>
                  <a:ext uri="{0D108BD9-81ED-4DB2-BD59-A6C34878D82A}">
                    <a16:rowId xmlns:a16="http://schemas.microsoft.com/office/drawing/2014/main" xmlns="" val="2634759318"/>
                  </a:ext>
                </a:extLst>
              </a:tr>
              <a:tr h="370840">
                <a:tc>
                  <a:txBody>
                    <a:bodyPr/>
                    <a:lstStyle/>
                    <a:p>
                      <a:pPr algn="ctr"/>
                      <a:r>
                        <a:rPr lang="en-US" sz="1200" b="0" dirty="0">
                          <a:solidFill>
                            <a:srgbClr val="20124D"/>
                          </a:solidFill>
                          <a:latin typeface="Arial" panose="020B0604020202020204" pitchFamily="34" charset="0"/>
                          <a:cs typeface="Arial" panose="020B0604020202020204" pitchFamily="34" charset="0"/>
                        </a:rPr>
                        <a:t>3</a:t>
                      </a:r>
                    </a:p>
                  </a:txBody>
                  <a:tcPr anchor="ctr">
                    <a:noFill/>
                  </a:tcPr>
                </a:tc>
                <a:tc>
                  <a:txBody>
                    <a:bodyPr/>
                    <a:lstStyle/>
                    <a:p>
                      <a:pPr marL="0" algn="ctr" defTabSz="914400" rtl="0" eaLnBrk="1" latinLnBrk="0" hangingPunct="1">
                        <a:lnSpc>
                          <a:spcPts val="1200"/>
                        </a:lnSpc>
                      </a:pPr>
                      <a:r>
                        <a:rPr lang="en-US" sz="1200" b="1" kern="1200" dirty="0">
                          <a:solidFill>
                            <a:srgbClr val="20124D"/>
                          </a:solidFill>
                          <a:latin typeface="Arial" panose="020B0604020202020204" pitchFamily="34" charset="0"/>
                          <a:ea typeface="+mn-ea"/>
                          <a:cs typeface="Arial" panose="020B0604020202020204" pitchFamily="34" charset="0"/>
                        </a:rPr>
                        <a:t>Nhon Trach 2 TPP</a:t>
                      </a:r>
                    </a:p>
                  </a:txBody>
                  <a:tcPr marL="68580" marR="68580" marT="0" marB="0" anchor="ctr">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357.0</a:t>
                      </a:r>
                    </a:p>
                  </a:txBody>
                  <a:tcPr anchor="ctr">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712.5</a:t>
                      </a:r>
                    </a:p>
                  </a:txBody>
                  <a:tcPr anchor="ctr">
                    <a:noFill/>
                  </a:tcPr>
                </a:tc>
                <a:extLst>
                  <a:ext uri="{0D108BD9-81ED-4DB2-BD59-A6C34878D82A}">
                    <a16:rowId xmlns:a16="http://schemas.microsoft.com/office/drawing/2014/main" xmlns="" val="3747985058"/>
                  </a:ext>
                </a:extLst>
              </a:tr>
              <a:tr h="370840">
                <a:tc>
                  <a:txBody>
                    <a:bodyPr/>
                    <a:lstStyle/>
                    <a:p>
                      <a:pPr algn="ctr"/>
                      <a:r>
                        <a:rPr lang="en-US" sz="1200" b="0" dirty="0">
                          <a:solidFill>
                            <a:srgbClr val="20124D"/>
                          </a:solidFill>
                          <a:latin typeface="Arial" panose="020B0604020202020204" pitchFamily="34" charset="0"/>
                          <a:cs typeface="Arial" panose="020B0604020202020204" pitchFamily="34" charset="0"/>
                        </a:rPr>
                        <a:t>4</a:t>
                      </a:r>
                    </a:p>
                  </a:txBody>
                  <a:tcPr anchor="ctr">
                    <a:noFill/>
                  </a:tcPr>
                </a:tc>
                <a:tc>
                  <a:txBody>
                    <a:bodyPr/>
                    <a:lstStyle/>
                    <a:p>
                      <a:pPr marL="0" algn="ctr" defTabSz="914400" rtl="0" eaLnBrk="1" latinLnBrk="0" hangingPunct="1">
                        <a:lnSpc>
                          <a:spcPts val="1200"/>
                        </a:lnSpc>
                      </a:pPr>
                      <a:r>
                        <a:rPr lang="en-US" sz="1200" b="1" kern="1200" dirty="0">
                          <a:solidFill>
                            <a:srgbClr val="20124D"/>
                          </a:solidFill>
                          <a:latin typeface="Arial" panose="020B0604020202020204" pitchFamily="34" charset="0"/>
                          <a:ea typeface="+mn-ea"/>
                          <a:cs typeface="Arial" panose="020B0604020202020204" pitchFamily="34" charset="0"/>
                        </a:rPr>
                        <a:t>Hua Na HPP</a:t>
                      </a:r>
                    </a:p>
                  </a:txBody>
                  <a:tcPr marL="68580" marR="68580" marT="0" marB="0" anchor="ctr">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27.6</a:t>
                      </a:r>
                    </a:p>
                  </a:txBody>
                  <a:tcPr anchor="ctr">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30.5</a:t>
                      </a:r>
                    </a:p>
                  </a:txBody>
                  <a:tcPr anchor="ctr">
                    <a:noFill/>
                  </a:tcPr>
                </a:tc>
                <a:extLst>
                  <a:ext uri="{0D108BD9-81ED-4DB2-BD59-A6C34878D82A}">
                    <a16:rowId xmlns:a16="http://schemas.microsoft.com/office/drawing/2014/main" xmlns="" val="3727587144"/>
                  </a:ext>
                </a:extLst>
              </a:tr>
              <a:tr h="370840">
                <a:tc>
                  <a:txBody>
                    <a:bodyPr/>
                    <a:lstStyle/>
                    <a:p>
                      <a:pPr algn="ctr"/>
                      <a:r>
                        <a:rPr lang="en-US" sz="1200" b="0" dirty="0">
                          <a:solidFill>
                            <a:srgbClr val="20124D"/>
                          </a:solidFill>
                          <a:latin typeface="Arial" panose="020B0604020202020204" pitchFamily="34" charset="0"/>
                          <a:cs typeface="Arial" panose="020B0604020202020204" pitchFamily="34" charset="0"/>
                        </a:rPr>
                        <a:t>5</a:t>
                      </a:r>
                    </a:p>
                  </a:txBody>
                  <a:tcPr anchor="ctr">
                    <a:noFill/>
                  </a:tcPr>
                </a:tc>
                <a:tc>
                  <a:txBody>
                    <a:bodyPr/>
                    <a:lstStyle/>
                    <a:p>
                      <a:pPr marL="0" algn="ctr" defTabSz="914400" rtl="0" eaLnBrk="1" latinLnBrk="0" hangingPunct="1">
                        <a:lnSpc>
                          <a:spcPts val="1200"/>
                        </a:lnSpc>
                      </a:pPr>
                      <a:r>
                        <a:rPr lang="en-US" sz="1200" b="1" kern="1200" dirty="0">
                          <a:solidFill>
                            <a:srgbClr val="20124D"/>
                          </a:solidFill>
                          <a:latin typeface="Arial" panose="020B0604020202020204" pitchFamily="34" charset="0"/>
                          <a:ea typeface="+mn-ea"/>
                          <a:cs typeface="Arial" panose="020B0604020202020204" pitchFamily="34" charset="0"/>
                        </a:rPr>
                        <a:t>Đakđrinh HPP</a:t>
                      </a:r>
                    </a:p>
                  </a:txBody>
                  <a:tcPr marL="68580" marR="68580" marT="0" marB="0" anchor="ctr">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75.0</a:t>
                      </a:r>
                    </a:p>
                  </a:txBody>
                  <a:tcPr anchor="ctr">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73.3</a:t>
                      </a:r>
                    </a:p>
                  </a:txBody>
                  <a:tcPr anchor="ctr">
                    <a:noFill/>
                  </a:tcPr>
                </a:tc>
                <a:extLst>
                  <a:ext uri="{0D108BD9-81ED-4DB2-BD59-A6C34878D82A}">
                    <a16:rowId xmlns:a16="http://schemas.microsoft.com/office/drawing/2014/main" xmlns="" val="1192962011"/>
                  </a:ext>
                </a:extLst>
              </a:tr>
              <a:tr h="370840">
                <a:tc>
                  <a:txBody>
                    <a:bodyPr/>
                    <a:lstStyle/>
                    <a:p>
                      <a:pPr algn="ctr"/>
                      <a:r>
                        <a:rPr lang="en-US" sz="1200" b="0" dirty="0">
                          <a:solidFill>
                            <a:srgbClr val="20124D"/>
                          </a:solidFill>
                          <a:latin typeface="Arial" panose="020B0604020202020204" pitchFamily="34" charset="0"/>
                          <a:cs typeface="Arial" panose="020B0604020202020204" pitchFamily="34" charset="0"/>
                        </a:rPr>
                        <a:t>6</a:t>
                      </a:r>
                    </a:p>
                  </a:txBody>
                  <a:tcPr anchor="ctr">
                    <a:noFill/>
                  </a:tcPr>
                </a:tc>
                <a:tc>
                  <a:txBody>
                    <a:bodyPr/>
                    <a:lstStyle/>
                    <a:p>
                      <a:pPr marL="0" algn="ctr" defTabSz="914400" rtl="0" eaLnBrk="1" latinLnBrk="0" hangingPunct="1">
                        <a:lnSpc>
                          <a:spcPts val="1200"/>
                        </a:lnSpc>
                      </a:pPr>
                      <a:r>
                        <a:rPr lang="en-US" sz="1200" b="1" kern="1200" dirty="0">
                          <a:solidFill>
                            <a:srgbClr val="20124D"/>
                          </a:solidFill>
                          <a:latin typeface="Arial" panose="020B0604020202020204" pitchFamily="34" charset="0"/>
                          <a:ea typeface="+mn-ea"/>
                          <a:cs typeface="Arial" panose="020B0604020202020204" pitchFamily="34" charset="0"/>
                        </a:rPr>
                        <a:t>Vung Ang 1 TPP</a:t>
                      </a:r>
                    </a:p>
                  </a:txBody>
                  <a:tcPr marL="68580" marR="68580" marT="0" marB="0" anchor="ctr">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505.3</a:t>
                      </a:r>
                    </a:p>
                  </a:txBody>
                  <a:tcPr anchor="ctr">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1,003</a:t>
                      </a:r>
                    </a:p>
                  </a:txBody>
                  <a:tcPr anchor="ctr">
                    <a:noFill/>
                  </a:tcPr>
                </a:tc>
                <a:extLst>
                  <a:ext uri="{0D108BD9-81ED-4DB2-BD59-A6C34878D82A}">
                    <a16:rowId xmlns:a16="http://schemas.microsoft.com/office/drawing/2014/main" xmlns="" val="1586263525"/>
                  </a:ext>
                </a:extLst>
              </a:tr>
              <a:tr h="370840">
                <a:tc>
                  <a:txBody>
                    <a:bodyPr/>
                    <a:lstStyle/>
                    <a:p>
                      <a:pPr algn="ctr"/>
                      <a:r>
                        <a:rPr lang="en-US" sz="1200" b="0" dirty="0">
                          <a:solidFill>
                            <a:srgbClr val="20124D"/>
                          </a:solidFill>
                          <a:latin typeface="Arial" panose="020B0604020202020204" pitchFamily="34" charset="0"/>
                          <a:cs typeface="Arial" panose="020B0604020202020204" pitchFamily="34" charset="0"/>
                        </a:rPr>
                        <a:t>7</a:t>
                      </a:r>
                    </a:p>
                  </a:txBody>
                  <a:tcPr anchor="ctr">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1200"/>
                        </a:lnSpc>
                        <a:spcBef>
                          <a:spcPts val="300"/>
                        </a:spcBef>
                        <a:spcAft>
                          <a:spcPts val="300"/>
                        </a:spcAft>
                      </a:pPr>
                      <a:r>
                        <a:rPr lang="en-US" sz="1200" b="1" kern="1200" dirty="0">
                          <a:solidFill>
                            <a:srgbClr val="20124D"/>
                          </a:solidFill>
                          <a:latin typeface="Arial" panose="020B0604020202020204" pitchFamily="34" charset="0"/>
                          <a:ea typeface="+mn-ea"/>
                          <a:cs typeface="Arial" panose="020B0604020202020204" pitchFamily="34" charset="0"/>
                        </a:rPr>
                        <a:t>PetroVietnam REC JSC</a:t>
                      </a: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4.2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20124D"/>
                          </a:solidFill>
                          <a:latin typeface="Arial" panose="020B0604020202020204" pitchFamily="34" charset="0"/>
                          <a:cs typeface="Arial" panose="020B0604020202020204" pitchFamily="34" charset="0"/>
                        </a:rPr>
                        <a:t>8.4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27037606"/>
                  </a:ext>
                </a:extLst>
              </a:tr>
              <a:tr h="370840">
                <a:tc>
                  <a:txBody>
                    <a:bodyPr/>
                    <a:lstStyle/>
                    <a:p>
                      <a:pPr algn="ctr"/>
                      <a:endParaRPr lang="en-US" sz="1200" b="1" dirty="0">
                        <a:solidFill>
                          <a:srgbClr val="20124D"/>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b="1" dirty="0">
                          <a:solidFill>
                            <a:srgbClr val="20124D"/>
                          </a:solidFill>
                          <a:latin typeface="Arial" panose="020B0604020202020204" pitchFamily="34" charset="0"/>
                          <a:cs typeface="Arial" panose="020B0604020202020204" pitchFamily="34" charset="0"/>
                        </a:rPr>
                        <a:t>Total</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b="1" dirty="0">
                          <a:solidFill>
                            <a:srgbClr val="20124D"/>
                          </a:solidFill>
                          <a:latin typeface="Arial" panose="020B0604020202020204" pitchFamily="34" charset="0"/>
                          <a:cs typeface="Arial" panose="020B0604020202020204" pitchFamily="34" charset="0"/>
                        </a:rPr>
                        <a:t>1,828</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b="1" dirty="0">
                          <a:solidFill>
                            <a:srgbClr val="20124D"/>
                          </a:solidFill>
                          <a:latin typeface="Arial" panose="020B0604020202020204" pitchFamily="34" charset="0"/>
                          <a:cs typeface="Arial" panose="020B0604020202020204" pitchFamily="34" charset="0"/>
                        </a:rPr>
                        <a:t>3,439</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487856214"/>
                  </a:ext>
                </a:extLst>
              </a:tr>
            </a:tbl>
          </a:graphicData>
        </a:graphic>
      </p:graphicFrame>
      <p:sp>
        <p:nvSpPr>
          <p:cNvPr id="16" name="TextBox 15">
            <a:extLst>
              <a:ext uri="{FF2B5EF4-FFF2-40B4-BE49-F238E27FC236}">
                <a16:creationId xmlns:a16="http://schemas.microsoft.com/office/drawing/2014/main" xmlns="" id="{D7A10AC9-C75D-8326-0AE0-EF7C7229147F}"/>
              </a:ext>
            </a:extLst>
          </p:cNvPr>
          <p:cNvSpPr txBox="1"/>
          <p:nvPr/>
        </p:nvSpPr>
        <p:spPr>
          <a:xfrm>
            <a:off x="6512347" y="917307"/>
            <a:ext cx="5470879" cy="400110"/>
          </a:xfrm>
          <a:prstGeom prst="rect">
            <a:avLst/>
          </a:prstGeom>
          <a:noFill/>
        </p:spPr>
        <p:txBody>
          <a:bodyPr wrap="square">
            <a:spAutoFit/>
          </a:bodyPr>
          <a:lstStyle/>
          <a:p>
            <a:pPr algn="ctr"/>
            <a:r>
              <a:rPr lang="en-US" sz="2000" b="1" dirty="0">
                <a:solidFill>
                  <a:srgbClr val="20124D"/>
                </a:solidFill>
                <a:latin typeface="Arial" panose="020B0604020202020204" pitchFamily="34" charset="0"/>
                <a:cs typeface="Arial" panose="020B0604020202020204" pitchFamily="34" charset="0"/>
              </a:rPr>
              <a:t>OTHER TASKS</a:t>
            </a:r>
          </a:p>
        </p:txBody>
      </p:sp>
      <p:sp>
        <p:nvSpPr>
          <p:cNvPr id="1333" name="TextBox 1332">
            <a:extLst>
              <a:ext uri="{FF2B5EF4-FFF2-40B4-BE49-F238E27FC236}">
                <a16:creationId xmlns:a16="http://schemas.microsoft.com/office/drawing/2014/main" xmlns="" id="{90419DF7-3910-5154-3030-26F23DDBCA71}"/>
              </a:ext>
            </a:extLst>
          </p:cNvPr>
          <p:cNvSpPr txBox="1"/>
          <p:nvPr/>
        </p:nvSpPr>
        <p:spPr>
          <a:xfrm>
            <a:off x="7261070" y="1890136"/>
            <a:ext cx="1630736" cy="1569660"/>
          </a:xfrm>
          <a:prstGeom prst="rect">
            <a:avLst/>
          </a:prstGeom>
          <a:noFill/>
        </p:spPr>
        <p:txBody>
          <a:bodyPr wrap="square" rtlCol="0">
            <a:spAutoFit/>
          </a:bodyPr>
          <a:lstStyle/>
          <a:p>
            <a:pPr algn="ctr"/>
            <a:r>
              <a:rPr lang="en-US" sz="1600" b="1" dirty="0">
                <a:solidFill>
                  <a:srgbClr val="20124D"/>
                </a:solidFill>
                <a:latin typeface="Arial" panose="020B0604020202020204" pitchFamily="34" charset="0"/>
                <a:cs typeface="Arial" panose="020B0604020202020204" pitchFamily="34" charset="0"/>
              </a:rPr>
              <a:t>Production management to ensure safe and stable operation of power plants</a:t>
            </a:r>
          </a:p>
        </p:txBody>
      </p:sp>
      <p:sp>
        <p:nvSpPr>
          <p:cNvPr id="1334" name="Double Bracket 1333">
            <a:extLst>
              <a:ext uri="{FF2B5EF4-FFF2-40B4-BE49-F238E27FC236}">
                <a16:creationId xmlns:a16="http://schemas.microsoft.com/office/drawing/2014/main" xmlns="" id="{680FCAFD-283F-1EF5-FB22-5C9BF9F5FDAD}"/>
              </a:ext>
            </a:extLst>
          </p:cNvPr>
          <p:cNvSpPr/>
          <p:nvPr/>
        </p:nvSpPr>
        <p:spPr>
          <a:xfrm>
            <a:off x="9383369" y="1756282"/>
            <a:ext cx="2336533" cy="1791437"/>
          </a:xfrm>
          <a:prstGeom prst="bracketPair">
            <a:avLst/>
          </a:pr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000"/>
          </a:p>
        </p:txBody>
      </p:sp>
      <p:sp>
        <p:nvSpPr>
          <p:cNvPr id="1335" name="Double Bracket 1334">
            <a:extLst>
              <a:ext uri="{FF2B5EF4-FFF2-40B4-BE49-F238E27FC236}">
                <a16:creationId xmlns:a16="http://schemas.microsoft.com/office/drawing/2014/main" xmlns="" id="{D82CB878-C2DD-5F41-35C9-E8EA29EFA0FA}"/>
              </a:ext>
            </a:extLst>
          </p:cNvPr>
          <p:cNvSpPr/>
          <p:nvPr/>
        </p:nvSpPr>
        <p:spPr>
          <a:xfrm>
            <a:off x="6921759" y="4139496"/>
            <a:ext cx="2336533" cy="1791437"/>
          </a:xfrm>
          <a:prstGeom prst="bracketPair">
            <a:avLst/>
          </a:pr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000"/>
          </a:p>
        </p:txBody>
      </p:sp>
      <p:sp>
        <p:nvSpPr>
          <p:cNvPr id="1336" name="Double Bracket 1335">
            <a:extLst>
              <a:ext uri="{FF2B5EF4-FFF2-40B4-BE49-F238E27FC236}">
                <a16:creationId xmlns:a16="http://schemas.microsoft.com/office/drawing/2014/main" xmlns="" id="{8C73DB56-C60A-9CA3-8F15-33954BF9E3CB}"/>
              </a:ext>
            </a:extLst>
          </p:cNvPr>
          <p:cNvSpPr/>
          <p:nvPr/>
        </p:nvSpPr>
        <p:spPr>
          <a:xfrm>
            <a:off x="9397105" y="4121107"/>
            <a:ext cx="2336533" cy="1791437"/>
          </a:xfrm>
          <a:prstGeom prst="bracketPair">
            <a:avLst/>
          </a:pr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000"/>
          </a:p>
        </p:txBody>
      </p:sp>
      <p:sp>
        <p:nvSpPr>
          <p:cNvPr id="1337" name="TextBox 1336">
            <a:extLst>
              <a:ext uri="{FF2B5EF4-FFF2-40B4-BE49-F238E27FC236}">
                <a16:creationId xmlns:a16="http://schemas.microsoft.com/office/drawing/2014/main" xmlns="" id="{378C8C13-45F9-72CA-200B-787F2CB602A5}"/>
              </a:ext>
            </a:extLst>
          </p:cNvPr>
          <p:cNvSpPr txBox="1"/>
          <p:nvPr/>
        </p:nvSpPr>
        <p:spPr>
          <a:xfrm>
            <a:off x="9606808" y="1883647"/>
            <a:ext cx="1852309" cy="1492716"/>
          </a:xfrm>
          <a:prstGeom prst="rect">
            <a:avLst/>
          </a:prstGeom>
          <a:noFill/>
        </p:spPr>
        <p:txBody>
          <a:bodyPr wrap="square" rtlCol="0">
            <a:spAutoFit/>
          </a:bodyPr>
          <a:lstStyle/>
          <a:p>
            <a:pPr algn="ctr"/>
            <a:r>
              <a:rPr lang="en-US" sz="1300" b="1" dirty="0">
                <a:solidFill>
                  <a:srgbClr val="20124D"/>
                </a:solidFill>
                <a:latin typeface="Arial" panose="020B0604020202020204" pitchFamily="34" charset="0"/>
                <a:cs typeface="Arial" panose="020B0604020202020204" pitchFamily="34" charset="0"/>
              </a:rPr>
              <a:t>Coordinate with PV Gas, TKV and oil suppliers to ensure sufficient fuel supply for power plants operating according to load demand</a:t>
            </a:r>
          </a:p>
        </p:txBody>
      </p:sp>
      <p:sp>
        <p:nvSpPr>
          <p:cNvPr id="1338" name="TextBox 1337">
            <a:extLst>
              <a:ext uri="{FF2B5EF4-FFF2-40B4-BE49-F238E27FC236}">
                <a16:creationId xmlns:a16="http://schemas.microsoft.com/office/drawing/2014/main" xmlns="" id="{140CBED1-6BBC-656E-B6B6-1CDAB59BD790}"/>
              </a:ext>
            </a:extLst>
          </p:cNvPr>
          <p:cNvSpPr txBox="1"/>
          <p:nvPr/>
        </p:nvSpPr>
        <p:spPr>
          <a:xfrm>
            <a:off x="7261070" y="4250384"/>
            <a:ext cx="1783136" cy="1569660"/>
          </a:xfrm>
          <a:prstGeom prst="rect">
            <a:avLst/>
          </a:prstGeom>
          <a:noFill/>
        </p:spPr>
        <p:txBody>
          <a:bodyPr wrap="square" rtlCol="0">
            <a:spAutoFit/>
          </a:bodyPr>
          <a:lstStyle/>
          <a:p>
            <a:pPr algn="ctr"/>
            <a:r>
              <a:rPr lang="en-US" sz="1600" b="1" dirty="0">
                <a:solidFill>
                  <a:srgbClr val="20124D"/>
                </a:solidFill>
                <a:latin typeface="Arial" panose="020B0604020202020204" pitchFamily="34" charset="0"/>
                <a:cs typeface="Arial" panose="020B0604020202020204" pitchFamily="34" charset="0"/>
              </a:rPr>
              <a:t>Continue to research and develop renewable energy power projects</a:t>
            </a:r>
          </a:p>
        </p:txBody>
      </p:sp>
      <p:sp>
        <p:nvSpPr>
          <p:cNvPr id="10" name="TextBox 9">
            <a:extLst>
              <a:ext uri="{FF2B5EF4-FFF2-40B4-BE49-F238E27FC236}">
                <a16:creationId xmlns:a16="http://schemas.microsoft.com/office/drawing/2014/main" xmlns="" id="{21A3D1B3-DFBD-CC59-6AE2-0AB43C18B9D8}"/>
              </a:ext>
            </a:extLst>
          </p:cNvPr>
          <p:cNvSpPr txBox="1"/>
          <p:nvPr/>
        </p:nvSpPr>
        <p:spPr>
          <a:xfrm>
            <a:off x="9606808" y="4250384"/>
            <a:ext cx="1852309" cy="1569660"/>
          </a:xfrm>
          <a:prstGeom prst="rect">
            <a:avLst/>
          </a:prstGeom>
          <a:noFill/>
        </p:spPr>
        <p:txBody>
          <a:bodyPr wrap="square" rtlCol="0">
            <a:spAutoFit/>
          </a:bodyPr>
          <a:lstStyle/>
          <a:p>
            <a:pPr algn="ctr"/>
            <a:r>
              <a:rPr lang="en-US" sz="1600" b="1" dirty="0">
                <a:solidFill>
                  <a:srgbClr val="20124D"/>
                </a:solidFill>
                <a:latin typeface="Arial" panose="020B0604020202020204" pitchFamily="34" charset="0"/>
                <a:cs typeface="Arial" panose="020B0604020202020204" pitchFamily="34" charset="0"/>
              </a:rPr>
              <a:t>Continue to work with EVN/EPTC on the policy of assigning Qc to power plants in 2024</a:t>
            </a:r>
          </a:p>
        </p:txBody>
      </p:sp>
      <p:sp>
        <p:nvSpPr>
          <p:cNvPr id="14" name="Slide Number Placeholder 1">
            <a:extLst>
              <a:ext uri="{FF2B5EF4-FFF2-40B4-BE49-F238E27FC236}">
                <a16:creationId xmlns:a16="http://schemas.microsoft.com/office/drawing/2014/main" xmlns="" id="{A67E1C80-D8FF-82B5-AC70-9BA628F49AEE}"/>
              </a:ext>
            </a:extLst>
          </p:cNvPr>
          <p:cNvSpPr txBox="1">
            <a:spLocks/>
          </p:cNvSpPr>
          <p:nvPr/>
        </p:nvSpPr>
        <p:spPr>
          <a:xfrm>
            <a:off x="11506200" y="6492557"/>
            <a:ext cx="685800" cy="365125"/>
          </a:xfrm>
          <a:prstGeom prst="rect">
            <a:avLst/>
          </a:prstGeom>
        </p:spPr>
        <p:txBody>
          <a:bodyPr>
            <a:scene3d>
              <a:camera prst="orthographicFront"/>
              <a:lightRig rig="threePt" dir="t"/>
            </a:scene3d>
          </a:bodyPr>
          <a:lstStyle>
            <a:defPPr>
              <a:defRPr lang="x-none"/>
            </a:defPPr>
            <a:lvl1pPr marL="0" algn="r" defTabSz="914400" rtl="0" eaLnBrk="1" latinLnBrk="0" hangingPunct="1">
              <a:defRPr sz="1400" b="0" i="0" kern="1200">
                <a:ln/>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ea typeface="Roboto Black"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91C6DD-AC59-114A-9735-1CBDE1A286EE}" type="slidenum">
              <a:rPr lang="x-none" sz="1200" b="1" i="1" smtClean="0">
                <a:solidFill>
                  <a:srgbClr val="20124D"/>
                </a:solidFill>
              </a:rPr>
              <a:pPr/>
              <a:t>6</a:t>
            </a:fld>
            <a:endParaRPr lang="x-none" sz="1200" b="1" i="1" dirty="0">
              <a:solidFill>
                <a:srgbClr val="20124D"/>
              </a:solidFill>
            </a:endParaRPr>
          </a:p>
        </p:txBody>
      </p:sp>
      <p:pic>
        <p:nvPicPr>
          <p:cNvPr id="3" name="Picture 2">
            <a:extLst>
              <a:ext uri="{FF2B5EF4-FFF2-40B4-BE49-F238E27FC236}">
                <a16:creationId xmlns:a16="http://schemas.microsoft.com/office/drawing/2014/main" xmlns="" id="{99691C08-ED6E-764B-01F4-B9408E61B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2296" y="-123889"/>
            <a:ext cx="1209675"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69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CFB26FE-8BF5-F345-93A0-16087EC99C2A}"/>
              </a:ext>
            </a:extLst>
          </p:cNvPr>
          <p:cNvSpPr txBox="1"/>
          <p:nvPr/>
        </p:nvSpPr>
        <p:spPr>
          <a:xfrm>
            <a:off x="1436918" y="1121226"/>
            <a:ext cx="5973115" cy="2321085"/>
          </a:xfrm>
          <a:prstGeom prst="rect">
            <a:avLst/>
          </a:prstGeom>
          <a:noFill/>
        </p:spPr>
        <p:txBody>
          <a:bodyPr wrap="square" rtlCol="0">
            <a:spAutoFit/>
          </a:bodyPr>
          <a:lstStyle/>
          <a:p>
            <a:pPr algn="just">
              <a:lnSpc>
                <a:spcPct val="150000"/>
              </a:lnSpc>
            </a:pPr>
            <a:r>
              <a:rPr lang="en-US" sz="1400" dirty="0"/>
              <a:t>The content in this newsletter is only for the purpose of providing information to shareholders and investors of </a:t>
            </a:r>
            <a:r>
              <a:rPr lang="en-US" sz="1400" dirty="0" err="1"/>
              <a:t>PetroVietnam</a:t>
            </a:r>
            <a:r>
              <a:rPr lang="en-US" sz="1400" dirty="0"/>
              <a:t> Power Corporation (PV Power). PV Power is exempt from liability for any damage caused by information provided in the newsletter that is inaccurate, incomplete or not updated promptly. PV Power reserves the right to change and update information in the newsletter at any time without prior notice. Please cite the source if using information in this newsletter</a:t>
            </a:r>
          </a:p>
        </p:txBody>
      </p:sp>
      <p:sp>
        <p:nvSpPr>
          <p:cNvPr id="7" name="TextBox 6">
            <a:extLst>
              <a:ext uri="{FF2B5EF4-FFF2-40B4-BE49-F238E27FC236}">
                <a16:creationId xmlns:a16="http://schemas.microsoft.com/office/drawing/2014/main" xmlns="" id="{4FEA35D2-A9CE-4CAE-4045-C8AC01B43E47}"/>
              </a:ext>
            </a:extLst>
          </p:cNvPr>
          <p:cNvSpPr txBox="1"/>
          <p:nvPr/>
        </p:nvSpPr>
        <p:spPr>
          <a:xfrm>
            <a:off x="1436918" y="605970"/>
            <a:ext cx="3425368" cy="461665"/>
          </a:xfrm>
          <a:prstGeom prst="rect">
            <a:avLst/>
          </a:prstGeom>
          <a:noFill/>
        </p:spPr>
        <p:txBody>
          <a:bodyPr wrap="square">
            <a:spAutoFit/>
          </a:bodyPr>
          <a:lstStyle/>
          <a:p>
            <a:r>
              <a:rPr lang="en-US" sz="2400" b="1" dirty="0">
                <a:solidFill>
                  <a:srgbClr val="1E4A9B"/>
                </a:solidFill>
              </a:rPr>
              <a:t>DISCLAIMER</a:t>
            </a:r>
          </a:p>
        </p:txBody>
      </p:sp>
      <p:pic>
        <p:nvPicPr>
          <p:cNvPr id="1028" name="Picture 4" descr="Contact us Icon">
            <a:extLst>
              <a:ext uri="{FF2B5EF4-FFF2-40B4-BE49-F238E27FC236}">
                <a16:creationId xmlns:a16="http://schemas.microsoft.com/office/drawing/2014/main" xmlns="" id="{CFE205D1-BA62-4953-5294-D0A3E3D78846}"/>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317" y="515255"/>
            <a:ext cx="609601" cy="609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tact Icon">
            <a:extLst>
              <a:ext uri="{FF2B5EF4-FFF2-40B4-BE49-F238E27FC236}">
                <a16:creationId xmlns:a16="http://schemas.microsoft.com/office/drawing/2014/main" xmlns="" id="{FF6A7BE7-9E2C-7283-3712-0FC7F0F2EE1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317" y="3698311"/>
            <a:ext cx="688939" cy="6889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F0AFD8DB-3078-2621-1775-B325FA2EA9B0}"/>
              </a:ext>
            </a:extLst>
          </p:cNvPr>
          <p:cNvSpPr txBox="1"/>
          <p:nvPr/>
        </p:nvSpPr>
        <p:spPr>
          <a:xfrm>
            <a:off x="1436918" y="3811947"/>
            <a:ext cx="3425368" cy="461665"/>
          </a:xfrm>
          <a:prstGeom prst="rect">
            <a:avLst/>
          </a:prstGeom>
          <a:noFill/>
        </p:spPr>
        <p:txBody>
          <a:bodyPr wrap="square">
            <a:spAutoFit/>
          </a:bodyPr>
          <a:lstStyle/>
          <a:p>
            <a:r>
              <a:rPr lang="en-US" sz="2400" b="1" dirty="0">
                <a:solidFill>
                  <a:srgbClr val="1E4A9B"/>
                </a:solidFill>
              </a:rPr>
              <a:t>CONTACT</a:t>
            </a:r>
          </a:p>
        </p:txBody>
      </p:sp>
      <p:sp>
        <p:nvSpPr>
          <p:cNvPr id="9" name="TextBox 8">
            <a:extLst>
              <a:ext uri="{FF2B5EF4-FFF2-40B4-BE49-F238E27FC236}">
                <a16:creationId xmlns:a16="http://schemas.microsoft.com/office/drawing/2014/main" xmlns="" id="{8E363CD6-F3A0-4FB8-B8C7-F143045C8CD6}"/>
              </a:ext>
            </a:extLst>
          </p:cNvPr>
          <p:cNvSpPr txBox="1"/>
          <p:nvPr/>
        </p:nvSpPr>
        <p:spPr>
          <a:xfrm>
            <a:off x="1436918" y="4387250"/>
            <a:ext cx="5973115" cy="1674754"/>
          </a:xfrm>
          <a:prstGeom prst="rect">
            <a:avLst/>
          </a:prstGeom>
          <a:noFill/>
        </p:spPr>
        <p:txBody>
          <a:bodyPr wrap="square" rtlCol="0">
            <a:spAutoFit/>
          </a:bodyPr>
          <a:lstStyle/>
          <a:p>
            <a:pPr algn="just">
              <a:lnSpc>
                <a:spcPct val="150000"/>
              </a:lnSpc>
            </a:pPr>
            <a:r>
              <a:rPr lang="en-US" sz="1400" b="1" i="0" dirty="0">
                <a:effectLst/>
                <a:latin typeface="Roboto" panose="02000000000000000000" pitchFamily="2" charset="0"/>
              </a:rPr>
              <a:t>PETROVIETNAM POWER CORPORATION</a:t>
            </a:r>
          </a:p>
          <a:p>
            <a:pPr algn="just">
              <a:lnSpc>
                <a:spcPct val="150000"/>
              </a:lnSpc>
            </a:pPr>
            <a:r>
              <a:rPr lang="en-US" sz="1400" dirty="0"/>
              <a:t>VPI building, 167 Trung </a:t>
            </a:r>
            <a:r>
              <a:rPr lang="en-US" sz="1400" dirty="0" err="1"/>
              <a:t>Kinh</a:t>
            </a:r>
            <a:r>
              <a:rPr lang="en-US" sz="1400" dirty="0"/>
              <a:t>, Cau Giay, Ha Noi </a:t>
            </a:r>
          </a:p>
          <a:p>
            <a:pPr algn="just">
              <a:lnSpc>
                <a:spcPct val="150000"/>
              </a:lnSpc>
            </a:pPr>
            <a:r>
              <a:rPr lang="en-US" sz="1400" dirty="0"/>
              <a:t>Tel: (024)22210288</a:t>
            </a:r>
          </a:p>
          <a:p>
            <a:pPr algn="just">
              <a:lnSpc>
                <a:spcPct val="150000"/>
              </a:lnSpc>
            </a:pPr>
            <a:r>
              <a:rPr lang="en-US" sz="1400" dirty="0"/>
              <a:t>Fax: (024)22210 388</a:t>
            </a:r>
          </a:p>
          <a:p>
            <a:pPr algn="just">
              <a:lnSpc>
                <a:spcPct val="150000"/>
              </a:lnSpc>
            </a:pPr>
            <a:endParaRPr lang="en-US" sz="1400" dirty="0"/>
          </a:p>
        </p:txBody>
      </p:sp>
      <p:sp>
        <p:nvSpPr>
          <p:cNvPr id="5" name="Slide Number Placeholder 1">
            <a:extLst>
              <a:ext uri="{FF2B5EF4-FFF2-40B4-BE49-F238E27FC236}">
                <a16:creationId xmlns:a16="http://schemas.microsoft.com/office/drawing/2014/main" xmlns="" id="{5D471DEF-DFBD-08DB-88F7-7051D072C0F6}"/>
              </a:ext>
            </a:extLst>
          </p:cNvPr>
          <p:cNvSpPr txBox="1">
            <a:spLocks/>
          </p:cNvSpPr>
          <p:nvPr/>
        </p:nvSpPr>
        <p:spPr>
          <a:xfrm>
            <a:off x="11506200" y="6492557"/>
            <a:ext cx="685800" cy="365125"/>
          </a:xfrm>
          <a:prstGeom prst="rect">
            <a:avLst/>
          </a:prstGeom>
        </p:spPr>
        <p:txBody>
          <a:bodyPr>
            <a:scene3d>
              <a:camera prst="orthographicFront"/>
              <a:lightRig rig="threePt" dir="t"/>
            </a:scene3d>
          </a:bodyPr>
          <a:lstStyle>
            <a:defPPr>
              <a:defRPr lang="x-none"/>
            </a:defPPr>
            <a:lvl1pPr marL="0" algn="r" defTabSz="914400" rtl="0" eaLnBrk="1" latinLnBrk="0" hangingPunct="1">
              <a:defRPr sz="1400" b="0" i="0" kern="1200">
                <a:ln/>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ea typeface="Roboto Black"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91C6DD-AC59-114A-9735-1CBDE1A286EE}" type="slidenum">
              <a:rPr lang="x-none" sz="1200" b="1" i="1" smtClean="0">
                <a:solidFill>
                  <a:srgbClr val="20124D"/>
                </a:solidFill>
              </a:rPr>
              <a:pPr/>
              <a:t>7</a:t>
            </a:fld>
            <a:endParaRPr lang="x-none" sz="1200" b="1" i="1" dirty="0">
              <a:solidFill>
                <a:srgbClr val="20124D"/>
              </a:solidFill>
            </a:endParaRPr>
          </a:p>
        </p:txBody>
      </p:sp>
      <p:pic>
        <p:nvPicPr>
          <p:cNvPr id="3" name="Picture 2">
            <a:extLst>
              <a:ext uri="{FF2B5EF4-FFF2-40B4-BE49-F238E27FC236}">
                <a16:creationId xmlns:a16="http://schemas.microsoft.com/office/drawing/2014/main" xmlns="" id="{A1E4CFAC-45E9-ABFA-1C8F-2FDAF59AC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2296" y="-123889"/>
            <a:ext cx="1209675"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15925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A0D67D0EFADB214DAA136F70A66D2570" ma:contentTypeVersion="14" ma:contentTypeDescription="Tạo tài liệu mới." ma:contentTypeScope="" ma:versionID="6501e7ddf582d30b69babfdd871169e0">
  <xsd:schema xmlns:xsd="http://www.w3.org/2001/XMLSchema" xmlns:xs="http://www.w3.org/2001/XMLSchema" xmlns:p="http://schemas.microsoft.com/office/2006/metadata/properties" xmlns:ns2="f0ae9cc3-a18e-4421-b09a-d4ab82ec67de" xmlns:ns3="13b05826-9aea-4385-8161-d6c29381f0dd" targetNamespace="http://schemas.microsoft.com/office/2006/metadata/properties" ma:root="true" ma:fieldsID="b9919b1f5b500f1ea97e91b86de4d979" ns2:_="" ns3:_="">
    <xsd:import namespace="f0ae9cc3-a18e-4421-b09a-d4ab82ec67de"/>
    <xsd:import namespace="13b05826-9aea-4385-8161-d6c29381f0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e9cc3-a18e-4421-b09a-d4ab82ec67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Thẻ Hình ảnh" ma:readOnly="false" ma:fieldId="{5cf76f15-5ced-4ddc-b409-7134ff3c332f}" ma:taxonomyMulti="true" ma:sspId="0ed13284-67ce-48d8-bb3e-f23d08c2358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b05826-9aea-4385-8161-d6c29381f0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9368e02-e7bd-4945-9658-949dd5ef23d6}" ma:internalName="TaxCatchAll" ma:showField="CatchAllData" ma:web="13b05826-9aea-4385-8161-d6c29381f0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3b05826-9aea-4385-8161-d6c29381f0dd" xsi:nil="true"/>
    <lcf76f155ced4ddcb4097134ff3c332f xmlns="f0ae9cc3-a18e-4421-b09a-d4ab82ec67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9006B3-CB0E-4CCE-94A1-FBAB74E44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e9cc3-a18e-4421-b09a-d4ab82ec67de"/>
    <ds:schemaRef ds:uri="13b05826-9aea-4385-8161-d6c29381f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70B71A-2EFC-4C93-98EC-6F70453C08F5}">
  <ds:schemaRefs>
    <ds:schemaRef ds:uri="http://schemas.microsoft.com/sharepoint/v3/contenttype/forms"/>
  </ds:schemaRefs>
</ds:datastoreItem>
</file>

<file path=customXml/itemProps3.xml><?xml version="1.0" encoding="utf-8"?>
<ds:datastoreItem xmlns:ds="http://schemas.openxmlformats.org/officeDocument/2006/customXml" ds:itemID="{B8336619-B1F4-4E49-8A54-3E89CBC883E6}">
  <ds:schemaRefs>
    <ds:schemaRef ds:uri="http://purl.org/dc/elements/1.1/"/>
    <ds:schemaRef ds:uri="http://schemas.openxmlformats.org/package/2006/metadata/core-properties"/>
    <ds:schemaRef ds:uri="http://schemas.microsoft.com/office/2006/metadata/properties"/>
    <ds:schemaRef ds:uri="f0ae9cc3-a18e-4421-b09a-d4ab82ec67de"/>
    <ds:schemaRef ds:uri="13b05826-9aea-4385-8161-d6c29381f0dd"/>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11921</TotalTime>
  <Words>824</Words>
  <Application>Microsoft Office PowerPoint</Application>
  <PresentationFormat>Widescreen</PresentationFormat>
  <Paragraphs>149</Paragraphs>
  <Slides>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Days One</vt:lpstr>
      <vt:lpstr>Myriad Pro</vt:lpstr>
      <vt:lpstr>Roboto</vt:lpstr>
      <vt:lpstr>Roboto Black</vt:lpstr>
      <vt:lpstr>Roboto Condensed</vt:lpstr>
      <vt:lpstr>Tahoma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565</cp:revision>
  <cp:lastPrinted>2022-08-05T08:58:42Z</cp:lastPrinted>
  <dcterms:created xsi:type="dcterms:W3CDTF">2020-07-28T02:46:00Z</dcterms:created>
  <dcterms:modified xsi:type="dcterms:W3CDTF">2023-12-12T07:28:18Z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1033-11.2.0.10078</vt:lpwstr>
  </property>
  <property fmtid="{D5CDD505-2E9C-101B-9397-08002B2CF9AE}" pid="3" name="ContentTypeId">
    <vt:lpwstr>0x010100A0D67D0EFADB214DAA136F70A66D2570</vt:lpwstr>
  </property>
</Properties>
</file>